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Poppins" charset="1" panose="00000500000000000000"/>
      <p:regular r:id="rId20"/>
    </p:embeddedFont>
    <p:embeddedFont>
      <p:font typeface="Handyman" charset="1" panose="00000000000000000000"/>
      <p:regular r:id="rId21"/>
    </p:embeddedFont>
    <p:embeddedFont>
      <p:font typeface="Buffalo" charset="1" panose="00000500000000000000"/>
      <p:regular r:id="rId22"/>
    </p:embeddedFont>
    <p:embeddedFont>
      <p:font typeface="Lora" charset="1" panose="00000500000000000000"/>
      <p:regular r:id="rId23"/>
    </p:embeddedFont>
    <p:embeddedFont>
      <p:font typeface="Open Sans Extra Bold" charset="1" panose="020B0906030804020204"/>
      <p:regular r:id="rId24"/>
    </p:embeddedFont>
    <p:embeddedFont>
      <p:font typeface="Poppins Bold" charset="1" panose="00000800000000000000"/>
      <p:regular r:id="rId25"/>
    </p:embeddedFon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 Id="rId7"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1.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https://www.facebook.com/tehnologiiasistiv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gif"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jpe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6.jpeg" Type="http://schemas.openxmlformats.org/officeDocument/2006/relationships/imag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6626336" y="6318845"/>
            <a:ext cx="13258644" cy="1325864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757394" y="7522582"/>
            <a:ext cx="8779632" cy="1733977"/>
          </a:xfrm>
          <a:custGeom>
            <a:avLst/>
            <a:gdLst/>
            <a:ahLst/>
            <a:cxnLst/>
            <a:rect r="r" b="b" t="t" l="l"/>
            <a:pathLst>
              <a:path h="1733977" w="8779632">
                <a:moveTo>
                  <a:pt x="0" y="0"/>
                </a:moveTo>
                <a:lnTo>
                  <a:pt x="8779632" y="0"/>
                </a:lnTo>
                <a:lnTo>
                  <a:pt x="8779632" y="1733977"/>
                </a:lnTo>
                <a:lnTo>
                  <a:pt x="0" y="1733977"/>
                </a:lnTo>
                <a:lnTo>
                  <a:pt x="0" y="0"/>
                </a:lnTo>
                <a:close/>
              </a:path>
            </a:pathLst>
          </a:custGeom>
          <a:blipFill>
            <a:blip r:embed="rId2"/>
            <a:stretch>
              <a:fillRect l="0" t="0" r="0" b="0"/>
            </a:stretch>
          </a:blipFill>
        </p:spPr>
      </p:sp>
      <p:grpSp>
        <p:nvGrpSpPr>
          <p:cNvPr name="Group 6" id="6"/>
          <p:cNvGrpSpPr>
            <a:grpSpLocks noChangeAspect="true"/>
          </p:cNvGrpSpPr>
          <p:nvPr/>
        </p:nvGrpSpPr>
        <p:grpSpPr>
          <a:xfrm rot="0">
            <a:off x="9458452" y="2890660"/>
            <a:ext cx="8501906" cy="4876590"/>
            <a:chOff x="0" y="0"/>
            <a:chExt cx="7981950" cy="4578350"/>
          </a:xfrm>
        </p:grpSpPr>
        <p:sp>
          <p:nvSpPr>
            <p:cNvPr name="Freeform 7" id="7"/>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144A90"/>
            </a:solidFill>
          </p:spPr>
        </p:sp>
        <p:sp>
          <p:nvSpPr>
            <p:cNvPr name="Freeform 8" id="8"/>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9" id="9"/>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10" id="10"/>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11" id="11"/>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0" t="-3228" r="0" b="-3228"/>
              </a:stretch>
            </a:blipFill>
          </p:spPr>
        </p:sp>
      </p:grpSp>
      <p:sp>
        <p:nvSpPr>
          <p:cNvPr name="Freeform 12" id="12"/>
          <p:cNvSpPr/>
          <p:nvPr/>
        </p:nvSpPr>
        <p:spPr>
          <a:xfrm flipH="false" flipV="false" rot="0">
            <a:off x="1719367" y="430322"/>
            <a:ext cx="14990295" cy="1774750"/>
          </a:xfrm>
          <a:custGeom>
            <a:avLst/>
            <a:gdLst/>
            <a:ahLst/>
            <a:cxnLst/>
            <a:rect r="r" b="b" t="t" l="l"/>
            <a:pathLst>
              <a:path h="1774750" w="14990295">
                <a:moveTo>
                  <a:pt x="0" y="0"/>
                </a:moveTo>
                <a:lnTo>
                  <a:pt x="14990296" y="0"/>
                </a:lnTo>
                <a:lnTo>
                  <a:pt x="14990296" y="1774750"/>
                </a:lnTo>
                <a:lnTo>
                  <a:pt x="0" y="1774750"/>
                </a:lnTo>
                <a:lnTo>
                  <a:pt x="0" y="0"/>
                </a:lnTo>
                <a:close/>
              </a:path>
            </a:pathLst>
          </a:custGeom>
          <a:blipFill>
            <a:blip r:embed="rId4"/>
            <a:stretch>
              <a:fillRect l="0" t="0" r="0" b="0"/>
            </a:stretch>
          </a:blipFill>
        </p:spPr>
      </p:sp>
      <p:grpSp>
        <p:nvGrpSpPr>
          <p:cNvPr name="Group 13" id="13"/>
          <p:cNvGrpSpPr/>
          <p:nvPr/>
        </p:nvGrpSpPr>
        <p:grpSpPr>
          <a:xfrm rot="0">
            <a:off x="8594619" y="7942827"/>
            <a:ext cx="13189315" cy="13189315"/>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661821" y="9026281"/>
            <a:ext cx="6315978" cy="1056588"/>
          </a:xfrm>
          <a:custGeom>
            <a:avLst/>
            <a:gdLst/>
            <a:ahLst/>
            <a:cxnLst/>
            <a:rect r="r" b="b" t="t" l="l"/>
            <a:pathLst>
              <a:path h="1056588" w="6315978">
                <a:moveTo>
                  <a:pt x="0" y="0"/>
                </a:moveTo>
                <a:lnTo>
                  <a:pt x="6315978" y="0"/>
                </a:lnTo>
                <a:lnTo>
                  <a:pt x="6315978" y="1056587"/>
                </a:lnTo>
                <a:lnTo>
                  <a:pt x="0" y="1056587"/>
                </a:lnTo>
                <a:lnTo>
                  <a:pt x="0" y="0"/>
                </a:lnTo>
                <a:close/>
              </a:path>
            </a:pathLst>
          </a:custGeom>
          <a:blipFill>
            <a:blip r:embed="rId5"/>
            <a:stretch>
              <a:fillRect l="0" t="-935" r="0" b="-935"/>
            </a:stretch>
          </a:blipFill>
        </p:spPr>
      </p:sp>
      <p:sp>
        <p:nvSpPr>
          <p:cNvPr name="TextBox 17" id="17"/>
          <p:cNvSpPr txBox="true"/>
          <p:nvPr/>
        </p:nvSpPr>
        <p:spPr>
          <a:xfrm rot="0">
            <a:off x="1283720" y="7826137"/>
            <a:ext cx="7077656" cy="393170"/>
          </a:xfrm>
          <a:prstGeom prst="rect">
            <a:avLst/>
          </a:prstGeom>
        </p:spPr>
        <p:txBody>
          <a:bodyPr anchor="t" rtlCol="false" tIns="0" lIns="0" bIns="0" rIns="0">
            <a:spAutoFit/>
          </a:bodyPr>
          <a:lstStyle/>
          <a:p>
            <a:pPr algn="l">
              <a:lnSpc>
                <a:spcPts val="3004"/>
              </a:lnSpc>
              <a:spcBef>
                <a:spcPct val="0"/>
              </a:spcBef>
            </a:pPr>
            <a:r>
              <a:rPr lang="en-US" sz="2145" spc="-42">
                <a:solidFill>
                  <a:srgbClr val="051D40"/>
                </a:solidFill>
                <a:latin typeface="Poppins"/>
                <a:ea typeface="Poppins"/>
                <a:cs typeface="Poppins"/>
                <a:sym typeface="Poppins"/>
              </a:rPr>
              <a:t>Cod apel: PIDS/368/PIDS_P7/OP4</a:t>
            </a:r>
          </a:p>
        </p:txBody>
      </p:sp>
      <p:sp>
        <p:nvSpPr>
          <p:cNvPr name="TextBox 18" id="18"/>
          <p:cNvSpPr txBox="true"/>
          <p:nvPr/>
        </p:nvSpPr>
        <p:spPr>
          <a:xfrm rot="0">
            <a:off x="1283720" y="8197112"/>
            <a:ext cx="7063486" cy="393065"/>
          </a:xfrm>
          <a:prstGeom prst="rect">
            <a:avLst/>
          </a:prstGeom>
        </p:spPr>
        <p:txBody>
          <a:bodyPr anchor="t" rtlCol="false" tIns="0" lIns="0" bIns="0" rIns="0">
            <a:spAutoFit/>
          </a:bodyPr>
          <a:lstStyle/>
          <a:p>
            <a:pPr algn="l">
              <a:lnSpc>
                <a:spcPts val="3010"/>
              </a:lnSpc>
              <a:spcBef>
                <a:spcPct val="0"/>
              </a:spcBef>
            </a:pPr>
            <a:r>
              <a:rPr lang="en-US" sz="2150" spc="-43">
                <a:solidFill>
                  <a:srgbClr val="051D40"/>
                </a:solidFill>
                <a:latin typeface="Poppins"/>
                <a:ea typeface="Poppins"/>
                <a:cs typeface="Poppins"/>
                <a:sym typeface="Poppins"/>
              </a:rPr>
              <a:t>Cod proiect: 325494</a:t>
            </a:r>
          </a:p>
        </p:txBody>
      </p:sp>
      <p:sp>
        <p:nvSpPr>
          <p:cNvPr name="TextBox 19" id="19"/>
          <p:cNvSpPr txBox="true"/>
          <p:nvPr/>
        </p:nvSpPr>
        <p:spPr>
          <a:xfrm rot="0">
            <a:off x="2251315" y="3841620"/>
            <a:ext cx="4726484" cy="1151163"/>
          </a:xfrm>
          <a:prstGeom prst="rect">
            <a:avLst/>
          </a:prstGeom>
        </p:spPr>
        <p:txBody>
          <a:bodyPr anchor="t" rtlCol="false" tIns="0" lIns="0" bIns="0" rIns="0">
            <a:spAutoFit/>
          </a:bodyPr>
          <a:lstStyle/>
          <a:p>
            <a:pPr algn="ctr">
              <a:lnSpc>
                <a:spcPts val="8475"/>
              </a:lnSpc>
              <a:spcBef>
                <a:spcPct val="0"/>
              </a:spcBef>
            </a:pPr>
            <a:r>
              <a:rPr lang="en-US" sz="6053" spc="-121">
                <a:solidFill>
                  <a:srgbClr val="8C4EB6"/>
                </a:solidFill>
                <a:latin typeface="Handyman"/>
                <a:ea typeface="Handyman"/>
                <a:cs typeface="Handyman"/>
                <a:sym typeface="Handyman"/>
              </a:rPr>
              <a:t>-TECH ASSIST-</a:t>
            </a:r>
          </a:p>
        </p:txBody>
      </p:sp>
      <p:sp>
        <p:nvSpPr>
          <p:cNvPr name="TextBox 20" id="20"/>
          <p:cNvSpPr txBox="true"/>
          <p:nvPr/>
        </p:nvSpPr>
        <p:spPr>
          <a:xfrm rot="0">
            <a:off x="1777075" y="4819067"/>
            <a:ext cx="5674965" cy="928278"/>
          </a:xfrm>
          <a:prstGeom prst="rect">
            <a:avLst/>
          </a:prstGeom>
        </p:spPr>
        <p:txBody>
          <a:bodyPr anchor="t" rtlCol="false" tIns="0" lIns="0" bIns="0" rIns="0">
            <a:spAutoFit/>
          </a:bodyPr>
          <a:lstStyle/>
          <a:p>
            <a:pPr algn="ctr">
              <a:lnSpc>
                <a:spcPts val="7635"/>
              </a:lnSpc>
              <a:spcBef>
                <a:spcPct val="0"/>
              </a:spcBef>
            </a:pPr>
            <a:r>
              <a:rPr lang="en-US" sz="5453" spc="-109">
                <a:solidFill>
                  <a:srgbClr val="00569E"/>
                </a:solidFill>
                <a:latin typeface="Buffalo"/>
                <a:ea typeface="Buffalo"/>
                <a:cs typeface="Buffalo"/>
                <a:sym typeface="Buffalo"/>
              </a:rPr>
              <a:t>tehnologia care deschide drumuri</a:t>
            </a:r>
          </a:p>
        </p:txBody>
      </p:sp>
      <p:sp>
        <p:nvSpPr>
          <p:cNvPr name="TextBox 21" id="21"/>
          <p:cNvSpPr txBox="true"/>
          <p:nvPr/>
        </p:nvSpPr>
        <p:spPr>
          <a:xfrm rot="0">
            <a:off x="0" y="2833510"/>
            <a:ext cx="9915770" cy="976679"/>
          </a:xfrm>
          <a:prstGeom prst="rect">
            <a:avLst/>
          </a:prstGeom>
        </p:spPr>
        <p:txBody>
          <a:bodyPr anchor="t" rtlCol="false" tIns="0" lIns="0" bIns="0" rIns="0">
            <a:spAutoFit/>
          </a:bodyPr>
          <a:lstStyle/>
          <a:p>
            <a:pPr algn="ctr">
              <a:lnSpc>
                <a:spcPts val="3917"/>
              </a:lnSpc>
            </a:pPr>
            <a:r>
              <a:rPr lang="en-US" sz="2798">
                <a:solidFill>
                  <a:srgbClr val="08468E"/>
                </a:solidFill>
                <a:latin typeface="Lora"/>
                <a:ea typeface="Lora"/>
                <a:cs typeface="Lora"/>
                <a:sym typeface="Lora"/>
              </a:rPr>
              <a:t> Incluziune socială pentru persoane cu dizabilități prin tehnologii asistive și de acces </a:t>
            </a:r>
          </a:p>
        </p:txBody>
      </p:sp>
      <p:sp>
        <p:nvSpPr>
          <p:cNvPr name="Freeform 22" id="22"/>
          <p:cNvSpPr/>
          <p:nvPr/>
        </p:nvSpPr>
        <p:spPr>
          <a:xfrm flipH="false" flipV="false" rot="0">
            <a:off x="795362" y="3868096"/>
            <a:ext cx="1249287" cy="1326811"/>
          </a:xfrm>
          <a:custGeom>
            <a:avLst/>
            <a:gdLst/>
            <a:ahLst/>
            <a:cxnLst/>
            <a:rect r="r" b="b" t="t" l="l"/>
            <a:pathLst>
              <a:path h="1326811" w="1249287">
                <a:moveTo>
                  <a:pt x="0" y="0"/>
                </a:moveTo>
                <a:lnTo>
                  <a:pt x="1249287" y="0"/>
                </a:lnTo>
                <a:lnTo>
                  <a:pt x="1249287" y="1326811"/>
                </a:lnTo>
                <a:lnTo>
                  <a:pt x="0" y="1326811"/>
                </a:lnTo>
                <a:lnTo>
                  <a:pt x="0" y="0"/>
                </a:lnTo>
                <a:close/>
              </a:path>
            </a:pathLst>
          </a:custGeom>
          <a:blipFill>
            <a:blip r:embed="rId6"/>
            <a:stretch>
              <a:fillRect l="0" t="0" r="0" b="0"/>
            </a:stretch>
          </a:blipFill>
        </p:spPr>
      </p:sp>
      <p:sp>
        <p:nvSpPr>
          <p:cNvPr name="TextBox 23" id="23"/>
          <p:cNvSpPr txBox="true"/>
          <p:nvPr/>
        </p:nvSpPr>
        <p:spPr>
          <a:xfrm rot="0">
            <a:off x="940080" y="5690195"/>
            <a:ext cx="7348955" cy="337747"/>
          </a:xfrm>
          <a:prstGeom prst="rect">
            <a:avLst/>
          </a:prstGeom>
        </p:spPr>
        <p:txBody>
          <a:bodyPr anchor="t" rtlCol="false" tIns="0" lIns="0" bIns="0" rIns="0">
            <a:spAutoFit/>
          </a:bodyPr>
          <a:lstStyle/>
          <a:p>
            <a:pPr algn="ctr">
              <a:lnSpc>
                <a:spcPts val="2617"/>
              </a:lnSpc>
              <a:spcBef>
                <a:spcPct val="0"/>
              </a:spcBef>
            </a:pPr>
            <a:r>
              <a:rPr lang="en-US" sz="1869">
                <a:solidFill>
                  <a:srgbClr val="145DA0"/>
                </a:solidFill>
                <a:latin typeface="Poppins"/>
                <a:ea typeface="Poppins"/>
                <a:cs typeface="Poppins"/>
                <a:sym typeface="Poppins"/>
              </a:rPr>
              <a:t>Perioada de implementare : 01.09.2024 – 31.08.2027.</a:t>
            </a:r>
          </a:p>
        </p:txBody>
      </p:sp>
      <p:sp>
        <p:nvSpPr>
          <p:cNvPr name="TextBox 24" id="24"/>
          <p:cNvSpPr txBox="true"/>
          <p:nvPr/>
        </p:nvSpPr>
        <p:spPr>
          <a:xfrm rot="0">
            <a:off x="1283720" y="7457689"/>
            <a:ext cx="7348329" cy="399536"/>
          </a:xfrm>
          <a:prstGeom prst="rect">
            <a:avLst/>
          </a:prstGeom>
        </p:spPr>
        <p:txBody>
          <a:bodyPr anchor="t" rtlCol="false" tIns="0" lIns="0" bIns="0" rIns="0">
            <a:spAutoFit/>
          </a:bodyPr>
          <a:lstStyle/>
          <a:p>
            <a:pPr algn="ctr">
              <a:lnSpc>
                <a:spcPts val="3063"/>
              </a:lnSpc>
            </a:pPr>
            <a:r>
              <a:rPr lang="en-US" sz="2188">
                <a:solidFill>
                  <a:srgbClr val="1B4D77"/>
                </a:solidFill>
                <a:latin typeface="Poppins"/>
                <a:ea typeface="Poppins"/>
                <a:cs typeface="Poppins"/>
                <a:sym typeface="Poppins"/>
              </a:rPr>
              <a:t>Programul Incluziune și Demnitate Socială 2021-2027.</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344650" y="3461104"/>
            <a:ext cx="16810559" cy="6017818"/>
            <a:chOff x="0" y="0"/>
            <a:chExt cx="4427472" cy="1584940"/>
          </a:xfrm>
        </p:grpSpPr>
        <p:sp>
          <p:nvSpPr>
            <p:cNvPr name="Freeform 3" id="3"/>
            <p:cNvSpPr/>
            <p:nvPr/>
          </p:nvSpPr>
          <p:spPr>
            <a:xfrm flipH="false" flipV="false" rot="0">
              <a:off x="0" y="0"/>
              <a:ext cx="4427472" cy="1584940"/>
            </a:xfrm>
            <a:custGeom>
              <a:avLst/>
              <a:gdLst/>
              <a:ahLst/>
              <a:cxnLst/>
              <a:rect r="r" b="b" t="t" l="l"/>
              <a:pathLst>
                <a:path h="1584940" w="4427472">
                  <a:moveTo>
                    <a:pt x="7829" y="0"/>
                  </a:moveTo>
                  <a:lnTo>
                    <a:pt x="4419643" y="0"/>
                  </a:lnTo>
                  <a:cubicBezTo>
                    <a:pt x="4421720" y="0"/>
                    <a:pt x="4423711" y="825"/>
                    <a:pt x="4425179" y="2293"/>
                  </a:cubicBezTo>
                  <a:cubicBezTo>
                    <a:pt x="4426648" y="3761"/>
                    <a:pt x="4427472" y="5753"/>
                    <a:pt x="4427472" y="7829"/>
                  </a:cubicBezTo>
                  <a:lnTo>
                    <a:pt x="4427472" y="1577111"/>
                  </a:lnTo>
                  <a:cubicBezTo>
                    <a:pt x="4427472" y="1581434"/>
                    <a:pt x="4423967" y="1584940"/>
                    <a:pt x="4419643" y="1584940"/>
                  </a:cubicBezTo>
                  <a:lnTo>
                    <a:pt x="7829" y="1584940"/>
                  </a:lnTo>
                  <a:cubicBezTo>
                    <a:pt x="3505" y="1584940"/>
                    <a:pt x="0" y="1581434"/>
                    <a:pt x="0" y="1577111"/>
                  </a:cubicBezTo>
                  <a:lnTo>
                    <a:pt x="0" y="7829"/>
                  </a:lnTo>
                  <a:cubicBezTo>
                    <a:pt x="0" y="3505"/>
                    <a:pt x="3505" y="0"/>
                    <a:pt x="7829" y="0"/>
                  </a:cubicBezTo>
                  <a:close/>
                </a:path>
              </a:pathLst>
            </a:custGeom>
            <a:solidFill>
              <a:srgbClr val="145DA0"/>
            </a:solidFill>
          </p:spPr>
        </p:sp>
        <p:sp>
          <p:nvSpPr>
            <p:cNvPr name="TextBox 4" id="4"/>
            <p:cNvSpPr txBox="true"/>
            <p:nvPr/>
          </p:nvSpPr>
          <p:spPr>
            <a:xfrm>
              <a:off x="0" y="-57150"/>
              <a:ext cx="4427472" cy="1642090"/>
            </a:xfrm>
            <a:prstGeom prst="rect">
              <a:avLst/>
            </a:prstGeom>
          </p:spPr>
          <p:txBody>
            <a:bodyPr anchor="ctr" rtlCol="false" tIns="50800" lIns="50800" bIns="50800" rIns="50800"/>
            <a:lstStyle/>
            <a:p>
              <a:pPr algn="ctr">
                <a:lnSpc>
                  <a:spcPts val="2659"/>
                </a:lnSpc>
              </a:pPr>
            </a:p>
          </p:txBody>
        </p:sp>
      </p:grpSp>
      <p:sp>
        <p:nvSpPr>
          <p:cNvPr name="AutoShape 5" id="5"/>
          <p:cNvSpPr/>
          <p:nvPr/>
        </p:nvSpPr>
        <p:spPr>
          <a:xfrm>
            <a:off x="6033831" y="4660742"/>
            <a:ext cx="0" cy="4410340"/>
          </a:xfrm>
          <a:prstGeom prst="line">
            <a:avLst/>
          </a:prstGeom>
          <a:ln cap="flat" w="38100">
            <a:solidFill>
              <a:srgbClr val="FDFDFD"/>
            </a:solidFill>
            <a:prstDash val="solid"/>
            <a:headEnd type="none" len="sm" w="sm"/>
            <a:tailEnd type="none" len="sm" w="sm"/>
          </a:ln>
        </p:spPr>
      </p:sp>
      <p:sp>
        <p:nvSpPr>
          <p:cNvPr name="TextBox 6" id="6"/>
          <p:cNvSpPr txBox="true"/>
          <p:nvPr/>
        </p:nvSpPr>
        <p:spPr>
          <a:xfrm rot="0">
            <a:off x="1173966" y="1637208"/>
            <a:ext cx="14399752" cy="863468"/>
          </a:xfrm>
          <a:prstGeom prst="rect">
            <a:avLst/>
          </a:prstGeom>
        </p:spPr>
        <p:txBody>
          <a:bodyPr anchor="t" rtlCol="false" tIns="0" lIns="0" bIns="0" rIns="0">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RESURSE UMANE - EXTERNE</a:t>
            </a:r>
          </a:p>
        </p:txBody>
      </p:sp>
      <p:grpSp>
        <p:nvGrpSpPr>
          <p:cNvPr name="Group 7" id="7"/>
          <p:cNvGrpSpPr/>
          <p:nvPr/>
        </p:nvGrpSpPr>
        <p:grpSpPr>
          <a:xfrm rot="2700000">
            <a:off x="15574214" y="-902040"/>
            <a:ext cx="7202121" cy="6407219"/>
            <a:chOff x="0" y="0"/>
            <a:chExt cx="884704" cy="787059"/>
          </a:xfrm>
        </p:grpSpPr>
        <p:sp>
          <p:nvSpPr>
            <p:cNvPr name="Freeform 8" id="8"/>
            <p:cNvSpPr/>
            <p:nvPr/>
          </p:nvSpPr>
          <p:spPr>
            <a:xfrm flipH="false" flipV="false" rot="0">
              <a:off x="0" y="0"/>
              <a:ext cx="884704" cy="787059"/>
            </a:xfrm>
            <a:custGeom>
              <a:avLst/>
              <a:gdLst/>
              <a:ahLst/>
              <a:cxnLst/>
              <a:rect r="r" b="b" t="t" l="l"/>
              <a:pathLst>
                <a:path h="787059" w="884704">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name="TextBox 9" id="9"/>
            <p:cNvSpPr txBox="true"/>
            <p:nvPr/>
          </p:nvSpPr>
          <p:spPr>
            <a:xfrm>
              <a:off x="82941" y="35687"/>
              <a:ext cx="718822" cy="677586"/>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5819499" y="1350260"/>
            <a:ext cx="2300831" cy="2300831"/>
          </a:xfrm>
          <a:custGeom>
            <a:avLst/>
            <a:gdLst/>
            <a:ahLst/>
            <a:cxnLst/>
            <a:rect r="r" b="b" t="t" l="l"/>
            <a:pathLst>
              <a:path h="2300831" w="2300831">
                <a:moveTo>
                  <a:pt x="0" y="0"/>
                </a:moveTo>
                <a:lnTo>
                  <a:pt x="2300831" y="0"/>
                </a:lnTo>
                <a:lnTo>
                  <a:pt x="2300831" y="2300831"/>
                </a:lnTo>
                <a:lnTo>
                  <a:pt x="0" y="23008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4721874" y="7608497"/>
            <a:ext cx="1703688" cy="1463042"/>
          </a:xfrm>
          <a:custGeom>
            <a:avLst/>
            <a:gdLst/>
            <a:ahLst/>
            <a:cxnLst/>
            <a:rect r="r" b="b" t="t" l="l"/>
            <a:pathLst>
              <a:path h="1463042" w="1703688">
                <a:moveTo>
                  <a:pt x="0" y="0"/>
                </a:moveTo>
                <a:lnTo>
                  <a:pt x="1703688" y="0"/>
                </a:lnTo>
                <a:lnTo>
                  <a:pt x="1703688" y="1463043"/>
                </a:lnTo>
                <a:lnTo>
                  <a:pt x="0" y="14630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859551" y="4346327"/>
            <a:ext cx="4416674" cy="4416674"/>
          </a:xfrm>
          <a:custGeom>
            <a:avLst/>
            <a:gdLst/>
            <a:ahLst/>
            <a:cxnLst/>
            <a:rect r="r" b="b" t="t" l="l"/>
            <a:pathLst>
              <a:path h="4416674" w="4416674">
                <a:moveTo>
                  <a:pt x="0" y="0"/>
                </a:moveTo>
                <a:lnTo>
                  <a:pt x="4416674" y="0"/>
                </a:lnTo>
                <a:lnTo>
                  <a:pt x="4416674" y="4416674"/>
                </a:lnTo>
                <a:lnTo>
                  <a:pt x="0" y="4416674"/>
                </a:lnTo>
                <a:lnTo>
                  <a:pt x="0" y="0"/>
                </a:lnTo>
                <a:close/>
              </a:path>
            </a:pathLst>
          </a:custGeom>
          <a:blipFill>
            <a:blip r:embed="rId6"/>
            <a:stretch>
              <a:fillRect l="0" t="0" r="0" b="0"/>
            </a:stretch>
          </a:blipFill>
        </p:spPr>
      </p:sp>
      <p:sp>
        <p:nvSpPr>
          <p:cNvPr name="TextBox 13" id="13"/>
          <p:cNvSpPr txBox="true"/>
          <p:nvPr/>
        </p:nvSpPr>
        <p:spPr>
          <a:xfrm rot="0">
            <a:off x="6791437" y="7056048"/>
            <a:ext cx="7572209" cy="1047749"/>
          </a:xfrm>
          <a:prstGeom prst="rect">
            <a:avLst/>
          </a:prstGeom>
        </p:spPr>
        <p:txBody>
          <a:bodyPr anchor="t" rtlCol="false" tIns="0" lIns="0" bIns="0" rIns="0">
            <a:spAutoFit/>
          </a:bodyPr>
          <a:lstStyle/>
          <a:p>
            <a:pPr algn="ctr">
              <a:lnSpc>
                <a:spcPts val="4200"/>
              </a:lnSpc>
            </a:pPr>
            <a:r>
              <a:rPr lang="en-US" sz="3000" b="true">
                <a:solidFill>
                  <a:srgbClr val="E9E9E9"/>
                </a:solidFill>
                <a:latin typeface="Canva Sans Bold"/>
                <a:ea typeface="Canva Sans Bold"/>
                <a:cs typeface="Canva Sans Bold"/>
                <a:sym typeface="Canva Sans Bold"/>
              </a:rPr>
              <a:t> REZULTATELE SELECȚIEI   SUNT PUBLICATE PE SITE-UL ANPDPD!</a:t>
            </a:r>
          </a:p>
        </p:txBody>
      </p:sp>
      <p:sp>
        <p:nvSpPr>
          <p:cNvPr name="TextBox 14" id="14"/>
          <p:cNvSpPr txBox="true"/>
          <p:nvPr/>
        </p:nvSpPr>
        <p:spPr>
          <a:xfrm rot="0">
            <a:off x="0" y="222020"/>
            <a:ext cx="3467402" cy="571501"/>
          </a:xfrm>
          <a:prstGeom prst="rect">
            <a:avLst/>
          </a:prstGeom>
        </p:spPr>
        <p:txBody>
          <a:bodyPr anchor="t" rtlCol="false" tIns="0" lIns="0" bIns="0" rIns="0">
            <a:spAutoFit/>
          </a:bodyPr>
          <a:lstStyle/>
          <a:p>
            <a:pPr algn="ctr">
              <a:lnSpc>
                <a:spcPts val="4199"/>
              </a:lnSpc>
              <a:spcBef>
                <a:spcPct val="0"/>
              </a:spcBef>
            </a:pPr>
            <a:r>
              <a:rPr lang="en-US" sz="2999">
                <a:solidFill>
                  <a:srgbClr val="8C4EB6"/>
                </a:solidFill>
                <a:latin typeface="Handyman"/>
                <a:ea typeface="Handyman"/>
                <a:cs typeface="Handyman"/>
                <a:sym typeface="Handyman"/>
              </a:rPr>
              <a:t>-TECH ASSIST-</a:t>
            </a:r>
          </a:p>
        </p:txBody>
      </p:sp>
      <p:sp>
        <p:nvSpPr>
          <p:cNvPr name="TextBox 15" id="15"/>
          <p:cNvSpPr txBox="true"/>
          <p:nvPr/>
        </p:nvSpPr>
        <p:spPr>
          <a:xfrm rot="0">
            <a:off x="6791437" y="4733560"/>
            <a:ext cx="7572209" cy="2114549"/>
          </a:xfrm>
          <a:prstGeom prst="rect">
            <a:avLst/>
          </a:prstGeom>
        </p:spPr>
        <p:txBody>
          <a:bodyPr anchor="t" rtlCol="false" tIns="0" lIns="0" bIns="0" rIns="0">
            <a:spAutoFit/>
          </a:bodyPr>
          <a:lstStyle/>
          <a:p>
            <a:pPr algn="ctr">
              <a:lnSpc>
                <a:spcPts val="4200"/>
              </a:lnSpc>
            </a:pPr>
            <a:r>
              <a:rPr lang="en-US" sz="3000" b="true">
                <a:solidFill>
                  <a:srgbClr val="E9E9E9"/>
                </a:solidFill>
                <a:latin typeface="Canva Sans Bold"/>
                <a:ea typeface="Canva Sans Bold"/>
                <a:cs typeface="Canva Sans Bold"/>
                <a:sym typeface="Canva Sans Bold"/>
              </a:rPr>
              <a:t>ANPDPD a  desfășurat procedura de selecție a </a:t>
            </a:r>
            <a:r>
              <a:rPr lang="en-US" sz="3000" b="true">
                <a:solidFill>
                  <a:srgbClr val="CB6CE6"/>
                </a:solidFill>
                <a:latin typeface="Canva Sans Bold"/>
                <a:ea typeface="Canva Sans Bold"/>
                <a:cs typeface="Canva Sans Bold"/>
                <a:sym typeface="Canva Sans Bold"/>
              </a:rPr>
              <a:t>20 de experți</a:t>
            </a:r>
            <a:r>
              <a:rPr lang="en-US" sz="3000" b="true">
                <a:solidFill>
                  <a:srgbClr val="E9E9E9"/>
                </a:solidFill>
                <a:latin typeface="Canva Sans Bold"/>
                <a:ea typeface="Canva Sans Bold"/>
                <a:cs typeface="Canva Sans Bold"/>
                <a:sym typeface="Canva Sans Bold"/>
              </a:rPr>
              <a:t> de grup țintă la nivel național. </a:t>
            </a:r>
          </a:p>
          <a:p>
            <a:pPr algn="ctr">
              <a:lnSpc>
                <a:spcPts val="4200"/>
              </a:lnSpc>
            </a:pPr>
          </a:p>
        </p:txBody>
      </p:sp>
      <p:sp>
        <p:nvSpPr>
          <p:cNvPr name="Freeform 16" id="16"/>
          <p:cNvSpPr/>
          <p:nvPr/>
        </p:nvSpPr>
        <p:spPr>
          <a:xfrm flipH="false" flipV="false" rot="0">
            <a:off x="3032071" y="10401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7"/>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496764" y="1976392"/>
            <a:ext cx="325804" cy="321571"/>
            <a:chOff x="0" y="0"/>
            <a:chExt cx="85809" cy="84694"/>
          </a:xfrm>
        </p:grpSpPr>
        <p:sp>
          <p:nvSpPr>
            <p:cNvPr name="Freeform 3" id="3"/>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4" id="4"/>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41021" y="427466"/>
            <a:ext cx="14399752" cy="863468"/>
          </a:xfrm>
          <a:prstGeom prst="rect">
            <a:avLst/>
          </a:prstGeom>
        </p:spPr>
        <p:txBody>
          <a:bodyPr anchor="t" rtlCol="false" tIns="0" lIns="0" bIns="0" rIns="0">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ACTIVITĂȚILE PROIECTULUI</a:t>
            </a:r>
            <a:r>
              <a:rPr lang="en-US" sz="5005">
                <a:solidFill>
                  <a:srgbClr val="145DA0"/>
                </a:solidFill>
                <a:latin typeface="Open Sans Extra Bold"/>
                <a:ea typeface="Open Sans Extra Bold"/>
                <a:cs typeface="Open Sans Extra Bold"/>
                <a:sym typeface="Open Sans Extra Bold"/>
              </a:rPr>
              <a:t> </a:t>
            </a:r>
          </a:p>
        </p:txBody>
      </p:sp>
      <p:sp>
        <p:nvSpPr>
          <p:cNvPr name="TextBox 6" id="6"/>
          <p:cNvSpPr txBox="true"/>
          <p:nvPr/>
        </p:nvSpPr>
        <p:spPr>
          <a:xfrm rot="0">
            <a:off x="1041021" y="1717148"/>
            <a:ext cx="14665642" cy="1048888"/>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Dezvoltarea și pilotarea unei metodologii de oferire a tehnologiilor asistive și de acces</a:t>
            </a:r>
          </a:p>
        </p:txBody>
      </p:sp>
      <p:grpSp>
        <p:nvGrpSpPr>
          <p:cNvPr name="Group 7" id="7"/>
          <p:cNvGrpSpPr/>
          <p:nvPr/>
        </p:nvGrpSpPr>
        <p:grpSpPr>
          <a:xfrm rot="2700000">
            <a:off x="15672161" y="-256739"/>
            <a:ext cx="7202121" cy="6407219"/>
            <a:chOff x="0" y="0"/>
            <a:chExt cx="884704" cy="787059"/>
          </a:xfrm>
        </p:grpSpPr>
        <p:sp>
          <p:nvSpPr>
            <p:cNvPr name="Freeform 8" id="8"/>
            <p:cNvSpPr/>
            <p:nvPr/>
          </p:nvSpPr>
          <p:spPr>
            <a:xfrm flipH="false" flipV="false" rot="0">
              <a:off x="0" y="0"/>
              <a:ext cx="884704" cy="787059"/>
            </a:xfrm>
            <a:custGeom>
              <a:avLst/>
              <a:gdLst/>
              <a:ahLst/>
              <a:cxnLst/>
              <a:rect r="r" b="b" t="t" l="l"/>
              <a:pathLst>
                <a:path h="787059" w="884704">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name="TextBox 9" id="9"/>
            <p:cNvSpPr txBox="true"/>
            <p:nvPr/>
          </p:nvSpPr>
          <p:spPr>
            <a:xfrm>
              <a:off x="82941" y="35687"/>
              <a:ext cx="718822" cy="677586"/>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6754091" y="1290934"/>
            <a:ext cx="1010419" cy="2924896"/>
          </a:xfrm>
          <a:custGeom>
            <a:avLst/>
            <a:gdLst/>
            <a:ahLst/>
            <a:cxnLst/>
            <a:rect r="r" b="b" t="t" l="l"/>
            <a:pathLst>
              <a:path h="2924896" w="1010419">
                <a:moveTo>
                  <a:pt x="0" y="0"/>
                </a:moveTo>
                <a:lnTo>
                  <a:pt x="1010418" y="0"/>
                </a:lnTo>
                <a:lnTo>
                  <a:pt x="1010418" y="2924896"/>
                </a:lnTo>
                <a:lnTo>
                  <a:pt x="0" y="2924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041021" y="2832711"/>
            <a:ext cx="14665642" cy="525013"/>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Inventarierea tehnologiei asistive și de acces disponibile</a:t>
            </a:r>
          </a:p>
        </p:txBody>
      </p:sp>
      <p:sp>
        <p:nvSpPr>
          <p:cNvPr name="TextBox 12" id="12"/>
          <p:cNvSpPr txBox="true"/>
          <p:nvPr/>
        </p:nvSpPr>
        <p:spPr>
          <a:xfrm rot="0">
            <a:off x="1041021" y="3555340"/>
            <a:ext cx="14665642" cy="1048888"/>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Cartografierea nevoii, cererii si gradului de satisfacție în raport cu tehnologia asistivă și de acces</a:t>
            </a:r>
          </a:p>
        </p:txBody>
      </p:sp>
      <p:sp>
        <p:nvSpPr>
          <p:cNvPr name="TextBox 13" id="13"/>
          <p:cNvSpPr txBox="true"/>
          <p:nvPr/>
        </p:nvSpPr>
        <p:spPr>
          <a:xfrm rot="0">
            <a:off x="1041021" y="4718528"/>
            <a:ext cx="14665642" cy="1048888"/>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Realizarea și actualizarea periodică a Registrului Național a Tehnologiilor Asistive și de Acces (RNTAA)</a:t>
            </a:r>
          </a:p>
        </p:txBody>
      </p:sp>
      <p:sp>
        <p:nvSpPr>
          <p:cNvPr name="TextBox 14" id="14"/>
          <p:cNvSpPr txBox="true"/>
          <p:nvPr/>
        </p:nvSpPr>
        <p:spPr>
          <a:xfrm rot="0">
            <a:off x="1041021" y="5967440"/>
            <a:ext cx="14665642" cy="1048888"/>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Studiu de fundamentare a valorii e-voucherului pentru tehnologie asistiva si de acces</a:t>
            </a:r>
          </a:p>
        </p:txBody>
      </p:sp>
      <p:sp>
        <p:nvSpPr>
          <p:cNvPr name="TextBox 15" id="15"/>
          <p:cNvSpPr txBox="true"/>
          <p:nvPr/>
        </p:nvSpPr>
        <p:spPr>
          <a:xfrm rot="0">
            <a:off x="1041021" y="7283028"/>
            <a:ext cx="14665642" cy="525013"/>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Validarea si decontarea prin RNTAA a e-voucherelor</a:t>
            </a:r>
          </a:p>
        </p:txBody>
      </p:sp>
      <p:sp>
        <p:nvSpPr>
          <p:cNvPr name="TextBox 16" id="16"/>
          <p:cNvSpPr txBox="true"/>
          <p:nvPr/>
        </p:nvSpPr>
        <p:spPr>
          <a:xfrm rot="0">
            <a:off x="1041021" y="8008066"/>
            <a:ext cx="14665642" cy="525013"/>
          </a:xfrm>
          <a:prstGeom prst="rect">
            <a:avLst/>
          </a:prstGeom>
        </p:spPr>
        <p:txBody>
          <a:bodyPr anchor="t" rtlCol="false" tIns="0" lIns="0" bIns="0" rIns="0">
            <a:spAutoFit/>
          </a:bodyPr>
          <a:lstStyle/>
          <a:p>
            <a:pPr algn="l">
              <a:lnSpc>
                <a:spcPts val="4137"/>
              </a:lnSpc>
            </a:pPr>
            <a:r>
              <a:rPr lang="en-US" b="true" sz="2955" spc="-59">
                <a:solidFill>
                  <a:srgbClr val="8C4EB6"/>
                </a:solidFill>
                <a:latin typeface="Poppins Bold"/>
                <a:ea typeface="Poppins Bold"/>
                <a:cs typeface="Poppins Bold"/>
                <a:sym typeface="Poppins Bold"/>
              </a:rPr>
              <a:t>Analiza cadrului legislativ și recomandărilor internaționale</a:t>
            </a:r>
          </a:p>
        </p:txBody>
      </p:sp>
      <p:sp>
        <p:nvSpPr>
          <p:cNvPr name="TextBox 17" id="17"/>
          <p:cNvSpPr txBox="true"/>
          <p:nvPr/>
        </p:nvSpPr>
        <p:spPr>
          <a:xfrm rot="0">
            <a:off x="1041021" y="8733103"/>
            <a:ext cx="14665642" cy="1048888"/>
          </a:xfrm>
          <a:prstGeom prst="rect">
            <a:avLst/>
          </a:prstGeom>
        </p:spPr>
        <p:txBody>
          <a:bodyPr anchor="t" rtlCol="false" tIns="0" lIns="0" bIns="0" rIns="0">
            <a:spAutoFit/>
          </a:bodyPr>
          <a:lstStyle/>
          <a:p>
            <a:pPr algn="l">
              <a:lnSpc>
                <a:spcPts val="4137"/>
              </a:lnSpc>
            </a:pPr>
            <a:r>
              <a:rPr lang="en-US" sz="2955" spc="-59" b="true">
                <a:solidFill>
                  <a:srgbClr val="8C4EB6"/>
                </a:solidFill>
                <a:latin typeface="Poppins Bold"/>
                <a:ea typeface="Poppins Bold"/>
                <a:cs typeface="Poppins Bold"/>
                <a:sym typeface="Poppins Bold"/>
              </a:rPr>
              <a:t>Elaborarea de recomandări de modificări la nivel legislativ</a:t>
            </a:r>
          </a:p>
          <a:p>
            <a:pPr algn="l">
              <a:lnSpc>
                <a:spcPts val="4137"/>
              </a:lnSpc>
            </a:pPr>
          </a:p>
        </p:txBody>
      </p:sp>
      <p:grpSp>
        <p:nvGrpSpPr>
          <p:cNvPr name="Group 18" id="18"/>
          <p:cNvGrpSpPr/>
          <p:nvPr/>
        </p:nvGrpSpPr>
        <p:grpSpPr>
          <a:xfrm rot="0">
            <a:off x="496764" y="2946870"/>
            <a:ext cx="325804" cy="321571"/>
            <a:chOff x="0" y="0"/>
            <a:chExt cx="85809" cy="84694"/>
          </a:xfrm>
        </p:grpSpPr>
        <p:sp>
          <p:nvSpPr>
            <p:cNvPr name="Freeform 19" id="19"/>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20" id="20"/>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496764" y="3796313"/>
            <a:ext cx="325804" cy="321571"/>
            <a:chOff x="0" y="0"/>
            <a:chExt cx="85809" cy="84694"/>
          </a:xfrm>
        </p:grpSpPr>
        <p:sp>
          <p:nvSpPr>
            <p:cNvPr name="Freeform 22" id="22"/>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23" id="23"/>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496764" y="4959500"/>
            <a:ext cx="325804" cy="321571"/>
            <a:chOff x="0" y="0"/>
            <a:chExt cx="85809" cy="84694"/>
          </a:xfrm>
        </p:grpSpPr>
        <p:sp>
          <p:nvSpPr>
            <p:cNvPr name="Freeform 25" id="25"/>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26" id="26"/>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496764" y="6119271"/>
            <a:ext cx="325804" cy="321571"/>
            <a:chOff x="0" y="0"/>
            <a:chExt cx="85809" cy="84694"/>
          </a:xfrm>
        </p:grpSpPr>
        <p:sp>
          <p:nvSpPr>
            <p:cNvPr name="Freeform 28" id="28"/>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29" id="29"/>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496764" y="8124488"/>
            <a:ext cx="325804" cy="321571"/>
            <a:chOff x="0" y="0"/>
            <a:chExt cx="85809" cy="84694"/>
          </a:xfrm>
        </p:grpSpPr>
        <p:sp>
          <p:nvSpPr>
            <p:cNvPr name="Freeform 31" id="31"/>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32" id="32"/>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496764" y="7279042"/>
            <a:ext cx="325804" cy="321571"/>
            <a:chOff x="0" y="0"/>
            <a:chExt cx="85809" cy="84694"/>
          </a:xfrm>
        </p:grpSpPr>
        <p:sp>
          <p:nvSpPr>
            <p:cNvPr name="Freeform 34" id="34"/>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35" id="35"/>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496764" y="8864725"/>
            <a:ext cx="325804" cy="321571"/>
            <a:chOff x="0" y="0"/>
            <a:chExt cx="85809" cy="84694"/>
          </a:xfrm>
        </p:grpSpPr>
        <p:sp>
          <p:nvSpPr>
            <p:cNvPr name="Freeform 37" id="37"/>
            <p:cNvSpPr/>
            <p:nvPr/>
          </p:nvSpPr>
          <p:spPr>
            <a:xfrm flipH="false" flipV="false" rot="0">
              <a:off x="0" y="0"/>
              <a:ext cx="85809" cy="84694"/>
            </a:xfrm>
            <a:custGeom>
              <a:avLst/>
              <a:gdLst/>
              <a:ahLst/>
              <a:cxnLst/>
              <a:rect r="r" b="b" t="t" l="l"/>
              <a:pathLst>
                <a:path h="84694" w="85809">
                  <a:moveTo>
                    <a:pt x="42347" y="0"/>
                  </a:moveTo>
                  <a:lnTo>
                    <a:pt x="43462" y="0"/>
                  </a:lnTo>
                  <a:cubicBezTo>
                    <a:pt x="66849" y="0"/>
                    <a:pt x="85809" y="18959"/>
                    <a:pt x="85809" y="42347"/>
                  </a:cubicBezTo>
                  <a:lnTo>
                    <a:pt x="85809" y="42347"/>
                  </a:lnTo>
                  <a:cubicBezTo>
                    <a:pt x="85809" y="65734"/>
                    <a:pt x="66849" y="84694"/>
                    <a:pt x="43462" y="84694"/>
                  </a:cubicBezTo>
                  <a:lnTo>
                    <a:pt x="42347" y="84694"/>
                  </a:lnTo>
                  <a:cubicBezTo>
                    <a:pt x="18959" y="84694"/>
                    <a:pt x="0" y="65734"/>
                    <a:pt x="0" y="42347"/>
                  </a:cubicBezTo>
                  <a:lnTo>
                    <a:pt x="0" y="42347"/>
                  </a:lnTo>
                  <a:cubicBezTo>
                    <a:pt x="0" y="18959"/>
                    <a:pt x="18959" y="0"/>
                    <a:pt x="42347" y="0"/>
                  </a:cubicBezTo>
                  <a:close/>
                </a:path>
              </a:pathLst>
            </a:custGeom>
            <a:solidFill>
              <a:srgbClr val="145DA0"/>
            </a:solidFill>
          </p:spPr>
        </p:sp>
        <p:sp>
          <p:nvSpPr>
            <p:cNvPr name="TextBox 38" id="38"/>
            <p:cNvSpPr txBox="true"/>
            <p:nvPr/>
          </p:nvSpPr>
          <p:spPr>
            <a:xfrm>
              <a:off x="0" y="-57150"/>
              <a:ext cx="85809" cy="141844"/>
            </a:xfrm>
            <a:prstGeom prst="rect">
              <a:avLst/>
            </a:prstGeom>
          </p:spPr>
          <p:txBody>
            <a:bodyPr anchor="ctr" rtlCol="false" tIns="50800" lIns="50800" bIns="50800" rIns="50800"/>
            <a:lstStyle/>
            <a:p>
              <a:pPr algn="ctr">
                <a:lnSpc>
                  <a:spcPts val="2659"/>
                </a:lnSpc>
              </a:pPr>
            </a:p>
          </p:txBody>
        </p:sp>
      </p:grpSp>
      <p:sp>
        <p:nvSpPr>
          <p:cNvPr name="Freeform 39" id="39"/>
          <p:cNvSpPr/>
          <p:nvPr/>
        </p:nvSpPr>
        <p:spPr>
          <a:xfrm flipH="false" flipV="false" rot="0">
            <a:off x="14026262" y="9186296"/>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4"/>
            <a:stretch>
              <a:fillRect l="0" t="0" r="0" b="0"/>
            </a:stretch>
          </a:blipFill>
        </p:spPr>
      </p:sp>
      <p:sp>
        <p:nvSpPr>
          <p:cNvPr name="TextBox 40" id="40"/>
          <p:cNvSpPr txBox="true"/>
          <p:nvPr/>
        </p:nvSpPr>
        <p:spPr>
          <a:xfrm rot="0">
            <a:off x="14656088" y="9476053"/>
            <a:ext cx="3530333" cy="572638"/>
          </a:xfrm>
          <a:prstGeom prst="rect">
            <a:avLst/>
          </a:prstGeom>
        </p:spPr>
        <p:txBody>
          <a:bodyPr anchor="t" rtlCol="false" tIns="0" lIns="0" bIns="0" rIns="0">
            <a:spAutoFit/>
          </a:bodyPr>
          <a:lstStyle/>
          <a:p>
            <a:pPr algn="ctr">
              <a:lnSpc>
                <a:spcPts val="4137"/>
              </a:lnSpc>
              <a:spcBef>
                <a:spcPct val="0"/>
              </a:spcBef>
            </a:pPr>
            <a:r>
              <a:rPr lang="en-US" sz="2955" spc="-59">
                <a:solidFill>
                  <a:srgbClr val="8C4EB6"/>
                </a:solidFill>
                <a:latin typeface="Handyman"/>
                <a:ea typeface="Handyman"/>
                <a:cs typeface="Handyman"/>
                <a:sym typeface="Handyman"/>
              </a:rPr>
              <a:t>-TECH ASSIST-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173966" y="2946870"/>
            <a:ext cx="16127201" cy="6900111"/>
            <a:chOff x="0" y="0"/>
            <a:chExt cx="4247493" cy="1817313"/>
          </a:xfrm>
        </p:grpSpPr>
        <p:sp>
          <p:nvSpPr>
            <p:cNvPr name="Freeform 3" id="3"/>
            <p:cNvSpPr/>
            <p:nvPr/>
          </p:nvSpPr>
          <p:spPr>
            <a:xfrm flipH="false" flipV="false" rot="0">
              <a:off x="0" y="0"/>
              <a:ext cx="4247493" cy="1817313"/>
            </a:xfrm>
            <a:custGeom>
              <a:avLst/>
              <a:gdLst/>
              <a:ahLst/>
              <a:cxnLst/>
              <a:rect r="r" b="b" t="t" l="l"/>
              <a:pathLst>
                <a:path h="1817313" w="4247493">
                  <a:moveTo>
                    <a:pt x="8161" y="0"/>
                  </a:moveTo>
                  <a:lnTo>
                    <a:pt x="4239332" y="0"/>
                  </a:lnTo>
                  <a:cubicBezTo>
                    <a:pt x="4241497" y="0"/>
                    <a:pt x="4243572" y="860"/>
                    <a:pt x="4245103" y="2390"/>
                  </a:cubicBezTo>
                  <a:cubicBezTo>
                    <a:pt x="4246633" y="3921"/>
                    <a:pt x="4247493" y="5997"/>
                    <a:pt x="4247493" y="8161"/>
                  </a:cubicBezTo>
                  <a:lnTo>
                    <a:pt x="4247493" y="1809152"/>
                  </a:lnTo>
                  <a:cubicBezTo>
                    <a:pt x="4247493" y="1813659"/>
                    <a:pt x="4243839" y="1817313"/>
                    <a:pt x="4239332" y="1817313"/>
                  </a:cubicBezTo>
                  <a:lnTo>
                    <a:pt x="8161" y="1817313"/>
                  </a:lnTo>
                  <a:cubicBezTo>
                    <a:pt x="3654" y="1817313"/>
                    <a:pt x="0" y="1813659"/>
                    <a:pt x="0" y="1809152"/>
                  </a:cubicBezTo>
                  <a:lnTo>
                    <a:pt x="0" y="8161"/>
                  </a:lnTo>
                  <a:cubicBezTo>
                    <a:pt x="0" y="3654"/>
                    <a:pt x="3654" y="0"/>
                    <a:pt x="8161" y="0"/>
                  </a:cubicBezTo>
                  <a:close/>
                </a:path>
              </a:pathLst>
            </a:custGeom>
            <a:solidFill>
              <a:srgbClr val="145DA0"/>
            </a:solidFill>
          </p:spPr>
        </p:sp>
        <p:sp>
          <p:nvSpPr>
            <p:cNvPr name="TextBox 4" id="4"/>
            <p:cNvSpPr txBox="true"/>
            <p:nvPr/>
          </p:nvSpPr>
          <p:spPr>
            <a:xfrm>
              <a:off x="0" y="-57150"/>
              <a:ext cx="4247493" cy="1874463"/>
            </a:xfrm>
            <a:prstGeom prst="rect">
              <a:avLst/>
            </a:prstGeom>
          </p:spPr>
          <p:txBody>
            <a:bodyPr anchor="ctr" rtlCol="false" tIns="50800" lIns="50800" bIns="50800" rIns="50800"/>
            <a:lstStyle/>
            <a:p>
              <a:pPr algn="ctr">
                <a:lnSpc>
                  <a:spcPts val="2659"/>
                </a:lnSpc>
              </a:pPr>
            </a:p>
            <a:p>
              <a:pPr algn="ctr">
                <a:lnSpc>
                  <a:spcPts val="2659"/>
                </a:lnSpc>
              </a:pPr>
            </a:p>
          </p:txBody>
        </p:sp>
      </p:grpSp>
      <p:sp>
        <p:nvSpPr>
          <p:cNvPr name="TextBox 5" id="5"/>
          <p:cNvSpPr txBox="true"/>
          <p:nvPr/>
        </p:nvSpPr>
        <p:spPr>
          <a:xfrm rot="0">
            <a:off x="1173966" y="1049695"/>
            <a:ext cx="14399752" cy="863468"/>
          </a:xfrm>
          <a:prstGeom prst="rect">
            <a:avLst/>
          </a:prstGeom>
        </p:spPr>
        <p:txBody>
          <a:bodyPr anchor="t" rtlCol="false" tIns="0" lIns="0" bIns="0" rIns="0">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INFORMAȚII UTILE</a:t>
            </a:r>
          </a:p>
        </p:txBody>
      </p:sp>
      <p:grpSp>
        <p:nvGrpSpPr>
          <p:cNvPr name="Group 6" id="6"/>
          <p:cNvGrpSpPr/>
          <p:nvPr/>
        </p:nvGrpSpPr>
        <p:grpSpPr>
          <a:xfrm rot="2700000">
            <a:off x="15672161" y="-256739"/>
            <a:ext cx="7202121" cy="6407219"/>
            <a:chOff x="0" y="0"/>
            <a:chExt cx="884704" cy="787059"/>
          </a:xfrm>
        </p:grpSpPr>
        <p:sp>
          <p:nvSpPr>
            <p:cNvPr name="Freeform 7" id="7"/>
            <p:cNvSpPr/>
            <p:nvPr/>
          </p:nvSpPr>
          <p:spPr>
            <a:xfrm flipH="false" flipV="false" rot="0">
              <a:off x="0" y="0"/>
              <a:ext cx="884704" cy="787059"/>
            </a:xfrm>
            <a:custGeom>
              <a:avLst/>
              <a:gdLst/>
              <a:ahLst/>
              <a:cxnLst/>
              <a:rect r="r" b="b" t="t" l="l"/>
              <a:pathLst>
                <a:path h="787059" w="884704">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name="TextBox 8" id="8"/>
            <p:cNvSpPr txBox="true"/>
            <p:nvPr/>
          </p:nvSpPr>
          <p:spPr>
            <a:xfrm>
              <a:off x="82941" y="35687"/>
              <a:ext cx="718822" cy="677586"/>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6754091" y="1290934"/>
            <a:ext cx="1010419" cy="2924896"/>
          </a:xfrm>
          <a:custGeom>
            <a:avLst/>
            <a:gdLst/>
            <a:ahLst/>
            <a:cxnLst/>
            <a:rect r="r" b="b" t="t" l="l"/>
            <a:pathLst>
              <a:path h="2924896" w="1010419">
                <a:moveTo>
                  <a:pt x="0" y="0"/>
                </a:moveTo>
                <a:lnTo>
                  <a:pt x="1010418" y="0"/>
                </a:lnTo>
                <a:lnTo>
                  <a:pt x="1010418" y="2924896"/>
                </a:lnTo>
                <a:lnTo>
                  <a:pt x="0" y="29248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028700" y="3127413"/>
            <a:ext cx="15695419" cy="6719569"/>
          </a:xfrm>
          <a:prstGeom prst="rect">
            <a:avLst/>
          </a:prstGeom>
        </p:spPr>
        <p:txBody>
          <a:bodyPr anchor="t" rtlCol="false" tIns="0" lIns="0" bIns="0" rIns="0">
            <a:spAutoFit/>
          </a:bodyPr>
          <a:lstStyle/>
          <a:p>
            <a:pPr algn="l" marL="690890" indent="-345445" lvl="1">
              <a:lnSpc>
                <a:spcPts val="4480"/>
              </a:lnSpc>
              <a:buFont typeface="Arial"/>
              <a:buChar char="•"/>
            </a:pPr>
            <a:r>
              <a:rPr lang="en-US" b="true" sz="3200">
                <a:solidFill>
                  <a:srgbClr val="E9E9E9"/>
                </a:solidFill>
                <a:latin typeface="Canva Sans Bold"/>
                <a:ea typeface="Canva Sans Bold"/>
                <a:cs typeface="Canva Sans Bold"/>
                <a:sym typeface="Canva Sans Bold"/>
              </a:rPr>
              <a:t>depunerea doarului de acordare a e-voucherului se va realiza dupa finalizarea și functionarea platformei RNTAA (Registrul Național a Tehnologiilor Asistive și de Acces).</a:t>
            </a:r>
          </a:p>
          <a:p>
            <a:pPr algn="l" marL="690890" indent="-345445" lvl="1">
              <a:lnSpc>
                <a:spcPts val="4480"/>
              </a:lnSpc>
              <a:buFont typeface="Arial"/>
              <a:buChar char="•"/>
            </a:pPr>
            <a:r>
              <a:rPr lang="en-US" b="true" sz="3200">
                <a:solidFill>
                  <a:srgbClr val="E9E9E9"/>
                </a:solidFill>
                <a:latin typeface="Canva Sans Bold"/>
                <a:ea typeface="Canva Sans Bold"/>
                <a:cs typeface="Canva Sans Bold"/>
                <a:sym typeface="Canva Sans Bold"/>
              </a:rPr>
              <a:t>cererile de acordare a e-voucherelor se estimează că se pot înregistra pe platforma incepand cu data 1.05.2025.</a:t>
            </a:r>
          </a:p>
          <a:p>
            <a:pPr algn="l" marL="690890" indent="-345445" lvl="1">
              <a:lnSpc>
                <a:spcPts val="4480"/>
              </a:lnSpc>
              <a:buFont typeface="Arial"/>
              <a:buChar char="•"/>
            </a:pPr>
            <a:r>
              <a:rPr lang="en-US" b="true" sz="3200">
                <a:solidFill>
                  <a:srgbClr val="E9E9E9"/>
                </a:solidFill>
                <a:latin typeface="Canva Sans Bold"/>
                <a:ea typeface="Canva Sans Bold"/>
                <a:cs typeface="Canva Sans Bold"/>
                <a:sym typeface="Canva Sans Bold"/>
              </a:rPr>
              <a:t>se lucrează la un inventar de tehnologii asistive și de acces disponibile acum pe piața din România.</a:t>
            </a:r>
          </a:p>
          <a:p>
            <a:pPr algn="l" marL="690890" indent="-345445" lvl="1">
              <a:lnSpc>
                <a:spcPts val="4480"/>
              </a:lnSpc>
              <a:buFont typeface="Arial"/>
              <a:buChar char="•"/>
            </a:pPr>
            <a:r>
              <a:rPr lang="en-US" b="true" sz="3200">
                <a:solidFill>
                  <a:srgbClr val="E9E9E9"/>
                </a:solidFill>
                <a:latin typeface="Canva Sans Bold"/>
                <a:ea typeface="Canva Sans Bold"/>
                <a:cs typeface="Canva Sans Bold"/>
                <a:sym typeface="Canva Sans Bold"/>
              </a:rPr>
              <a:t>dorim să identificăm produse asistive adiționale relevante din piața internațională având în vedere evoluția tehnologică.</a:t>
            </a:r>
          </a:p>
          <a:p>
            <a:pPr algn="l" marL="690890" indent="-345445" lvl="1">
              <a:lnSpc>
                <a:spcPts val="4480"/>
              </a:lnSpc>
              <a:buFont typeface="Arial"/>
              <a:buChar char="•"/>
            </a:pPr>
            <a:r>
              <a:rPr lang="en-US" b="true" sz="3200">
                <a:solidFill>
                  <a:srgbClr val="E9E9E9"/>
                </a:solidFill>
                <a:latin typeface="Canva Sans Bold"/>
                <a:ea typeface="Canva Sans Bold"/>
                <a:cs typeface="Canva Sans Bold"/>
                <a:sym typeface="Canva Sans Bold"/>
              </a:rPr>
              <a:t>persoana cu dizabilități eligibilă va comunica permanent cu expertul extern arondat zonei geografice în care își are domiciliul.</a:t>
            </a:r>
          </a:p>
          <a:p>
            <a:pPr algn="l">
              <a:lnSpc>
                <a:spcPts val="4480"/>
              </a:lnSpc>
            </a:pPr>
          </a:p>
        </p:txBody>
      </p:sp>
      <p:sp>
        <p:nvSpPr>
          <p:cNvPr name="TextBox 11" id="11"/>
          <p:cNvSpPr txBox="true"/>
          <p:nvPr/>
        </p:nvSpPr>
        <p:spPr>
          <a:xfrm rot="0">
            <a:off x="-201285" y="-27768"/>
            <a:ext cx="3530333" cy="572638"/>
          </a:xfrm>
          <a:prstGeom prst="rect">
            <a:avLst/>
          </a:prstGeom>
        </p:spPr>
        <p:txBody>
          <a:bodyPr anchor="t" rtlCol="false" tIns="0" lIns="0" bIns="0" rIns="0">
            <a:spAutoFit/>
          </a:bodyPr>
          <a:lstStyle/>
          <a:p>
            <a:pPr algn="ctr">
              <a:lnSpc>
                <a:spcPts val="4137"/>
              </a:lnSpc>
              <a:spcBef>
                <a:spcPct val="0"/>
              </a:spcBef>
            </a:pPr>
            <a:r>
              <a:rPr lang="en-US" sz="2955" spc="-59">
                <a:solidFill>
                  <a:srgbClr val="8C4EB6"/>
                </a:solidFill>
                <a:latin typeface="Handyman"/>
                <a:ea typeface="Handyman"/>
                <a:cs typeface="Handyman"/>
                <a:sym typeface="Handyman"/>
              </a:rPr>
              <a:t>-TECH ASSIST-</a:t>
            </a:r>
          </a:p>
        </p:txBody>
      </p:sp>
      <p:sp>
        <p:nvSpPr>
          <p:cNvPr name="Freeform 12" id="12"/>
          <p:cNvSpPr/>
          <p:nvPr/>
        </p:nvSpPr>
        <p:spPr>
          <a:xfrm flipH="false" flipV="false" rot="0">
            <a:off x="2893717" y="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4517814" y="-315404"/>
            <a:ext cx="3964281" cy="10917809"/>
            <a:chOff x="0" y="0"/>
            <a:chExt cx="1044090" cy="2875472"/>
          </a:xfrm>
        </p:grpSpPr>
        <p:sp>
          <p:nvSpPr>
            <p:cNvPr name="Freeform 3" id="3"/>
            <p:cNvSpPr/>
            <p:nvPr/>
          </p:nvSpPr>
          <p:spPr>
            <a:xfrm flipH="false" flipV="false" rot="0">
              <a:off x="0" y="0"/>
              <a:ext cx="1044090" cy="2875472"/>
            </a:xfrm>
            <a:custGeom>
              <a:avLst/>
              <a:gdLst/>
              <a:ahLst/>
              <a:cxnLst/>
              <a:rect r="r" b="b" t="t" l="l"/>
              <a:pathLst>
                <a:path h="2875472" w="1044090">
                  <a:moveTo>
                    <a:pt x="0" y="0"/>
                  </a:moveTo>
                  <a:lnTo>
                    <a:pt x="1044090" y="0"/>
                  </a:lnTo>
                  <a:lnTo>
                    <a:pt x="1044090" y="2875472"/>
                  </a:lnTo>
                  <a:lnTo>
                    <a:pt x="0" y="2875472"/>
                  </a:lnTo>
                  <a:close/>
                </a:path>
              </a:pathLst>
            </a:custGeom>
            <a:solidFill>
              <a:srgbClr val="8C4EB6"/>
            </a:solidFill>
            <a:ln cap="sq">
              <a:noFill/>
              <a:prstDash val="solid"/>
              <a:miter/>
            </a:ln>
          </p:spPr>
        </p:sp>
        <p:sp>
          <p:nvSpPr>
            <p:cNvPr name="TextBox 4" id="4"/>
            <p:cNvSpPr txBox="true"/>
            <p:nvPr/>
          </p:nvSpPr>
          <p:spPr>
            <a:xfrm>
              <a:off x="0" y="-38100"/>
              <a:ext cx="1044090" cy="2913572"/>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5" id="5"/>
          <p:cNvGrpSpPr/>
          <p:nvPr/>
        </p:nvGrpSpPr>
        <p:grpSpPr>
          <a:xfrm rot="0">
            <a:off x="-1867766" y="-1614217"/>
            <a:ext cx="3735531" cy="37355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952500" cap="sq">
              <a:solidFill>
                <a:srgbClr val="8C4EB6"/>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5400000">
            <a:off x="1203842" y="3022682"/>
            <a:ext cx="510937" cy="453341"/>
          </a:xfrm>
          <a:custGeom>
            <a:avLst/>
            <a:gdLst/>
            <a:ahLst/>
            <a:cxnLst/>
            <a:rect r="r" b="b" t="t" l="l"/>
            <a:pathLst>
              <a:path h="453341" w="510937">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203842" y="5763263"/>
            <a:ext cx="510937" cy="453341"/>
          </a:xfrm>
          <a:custGeom>
            <a:avLst/>
            <a:gdLst/>
            <a:ahLst/>
            <a:cxnLst/>
            <a:rect r="r" b="b" t="t" l="l"/>
            <a:pathLst>
              <a:path h="453341" w="510937">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400000">
            <a:off x="1203842" y="4392972"/>
            <a:ext cx="510937" cy="453341"/>
          </a:xfrm>
          <a:custGeom>
            <a:avLst/>
            <a:gdLst/>
            <a:ahLst/>
            <a:cxnLst/>
            <a:rect r="r" b="b" t="t" l="l"/>
            <a:pathLst>
              <a:path h="453341" w="510937">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2102474" y="3007781"/>
            <a:ext cx="5919997" cy="416466"/>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FURNIZORI</a:t>
            </a:r>
          </a:p>
        </p:txBody>
      </p:sp>
      <p:sp>
        <p:nvSpPr>
          <p:cNvPr name="TextBox 12" id="12"/>
          <p:cNvSpPr txBox="true"/>
          <p:nvPr/>
        </p:nvSpPr>
        <p:spPr>
          <a:xfrm rot="0">
            <a:off x="2102474" y="4458645"/>
            <a:ext cx="5919997" cy="416466"/>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ONG-URI</a:t>
            </a:r>
          </a:p>
        </p:txBody>
      </p:sp>
      <p:sp>
        <p:nvSpPr>
          <p:cNvPr name="AutoShape 13" id="13"/>
          <p:cNvSpPr/>
          <p:nvPr/>
        </p:nvSpPr>
        <p:spPr>
          <a:xfrm flipH="true" flipV="true">
            <a:off x="5983107" y="3249352"/>
            <a:ext cx="0" cy="5234039"/>
          </a:xfrm>
          <a:prstGeom prst="line">
            <a:avLst/>
          </a:prstGeom>
          <a:ln cap="flat" w="38100">
            <a:solidFill>
              <a:srgbClr val="000000"/>
            </a:solidFill>
            <a:prstDash val="solid"/>
            <a:headEnd type="arrow" len="sm" w="med"/>
            <a:tailEnd type="arrow" len="sm" w="med"/>
          </a:ln>
        </p:spPr>
      </p:sp>
      <p:sp>
        <p:nvSpPr>
          <p:cNvPr name="Freeform 14" id="14"/>
          <p:cNvSpPr/>
          <p:nvPr/>
        </p:nvSpPr>
        <p:spPr>
          <a:xfrm flipH="false" flipV="false" rot="0">
            <a:off x="14684405" y="3673670"/>
            <a:ext cx="3402767" cy="3402767"/>
          </a:xfrm>
          <a:custGeom>
            <a:avLst/>
            <a:gdLst/>
            <a:ahLst/>
            <a:cxnLst/>
            <a:rect r="r" b="b" t="t" l="l"/>
            <a:pathLst>
              <a:path h="3402767" w="3402767">
                <a:moveTo>
                  <a:pt x="0" y="0"/>
                </a:moveTo>
                <a:lnTo>
                  <a:pt x="3402768" y="0"/>
                </a:lnTo>
                <a:lnTo>
                  <a:pt x="3402768" y="3402767"/>
                </a:lnTo>
                <a:lnTo>
                  <a:pt x="0" y="3402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2102474" y="933450"/>
            <a:ext cx="12180632" cy="870067"/>
          </a:xfrm>
          <a:prstGeom prst="rect">
            <a:avLst/>
          </a:prstGeom>
        </p:spPr>
        <p:txBody>
          <a:bodyPr anchor="t" rtlCol="false" tIns="0" lIns="0" bIns="0" rIns="0">
            <a:spAutoFit/>
          </a:bodyPr>
          <a:lstStyle/>
          <a:p>
            <a:pPr algn="l">
              <a:lnSpc>
                <a:spcPts val="7168"/>
              </a:lnSpc>
              <a:spcBef>
                <a:spcPct val="0"/>
              </a:spcBef>
            </a:pPr>
            <a:r>
              <a:rPr lang="en-US" sz="5120">
                <a:solidFill>
                  <a:srgbClr val="145DA0"/>
                </a:solidFill>
                <a:latin typeface="Open Sans Extra Bold"/>
                <a:ea typeface="Open Sans Extra Bold"/>
                <a:cs typeface="Open Sans Extra Bold"/>
                <a:sym typeface="Open Sans Extra Bold"/>
              </a:rPr>
              <a:t>COLABORAREA ÎN GRUPUL DE LUCRU</a:t>
            </a:r>
          </a:p>
        </p:txBody>
      </p:sp>
      <p:sp>
        <p:nvSpPr>
          <p:cNvPr name="TextBox 16" id="16"/>
          <p:cNvSpPr txBox="true"/>
          <p:nvPr/>
        </p:nvSpPr>
        <p:spPr>
          <a:xfrm rot="0">
            <a:off x="6220814" y="2414672"/>
            <a:ext cx="8078343" cy="6068719"/>
          </a:xfrm>
          <a:prstGeom prst="rect">
            <a:avLst/>
          </a:prstGeom>
        </p:spPr>
        <p:txBody>
          <a:bodyPr anchor="t" rtlCol="false" tIns="0" lIns="0" bIns="0" rIns="0">
            <a:spAutoFit/>
          </a:bodyPr>
          <a:lstStyle/>
          <a:p>
            <a:pPr algn="l">
              <a:lnSpc>
                <a:spcPts val="4809"/>
              </a:lnSpc>
            </a:pPr>
            <a:r>
              <a:rPr lang="en-US" sz="2453" spc="-49" b="true">
                <a:solidFill>
                  <a:srgbClr val="051D40"/>
                </a:solidFill>
                <a:latin typeface="Poppins Bold"/>
                <a:ea typeface="Poppins Bold"/>
                <a:cs typeface="Poppins Bold"/>
                <a:sym typeface="Poppins Bold"/>
              </a:rPr>
              <a:t> </a:t>
            </a:r>
          </a:p>
          <a:p>
            <a:pPr algn="l">
              <a:lnSpc>
                <a:spcPts val="4809"/>
              </a:lnSpc>
            </a:pPr>
            <a:r>
              <a:rPr lang="en-US" sz="2453" spc="-49" b="true">
                <a:solidFill>
                  <a:srgbClr val="051D40"/>
                </a:solidFill>
                <a:latin typeface="Poppins Bold"/>
                <a:ea typeface="Poppins Bold"/>
                <a:cs typeface="Poppins Bold"/>
                <a:sym typeface="Poppins Bold"/>
              </a:rPr>
              <a:t>-elaborarea metodologiilor de selecție/acordare și decontare </a:t>
            </a:r>
          </a:p>
          <a:p>
            <a:pPr algn="l">
              <a:lnSpc>
                <a:spcPts val="4809"/>
              </a:lnSpc>
            </a:pPr>
            <a:r>
              <a:rPr lang="en-US" sz="2453" spc="-49" b="true">
                <a:solidFill>
                  <a:srgbClr val="051D40"/>
                </a:solidFill>
                <a:latin typeface="Poppins Bold"/>
                <a:ea typeface="Poppins Bold"/>
                <a:cs typeface="Poppins Bold"/>
                <a:sym typeface="Poppins Bold"/>
              </a:rPr>
              <a:t>- inventarierea tehnologiilor existente pe piață precum și prețurile acestora </a:t>
            </a:r>
          </a:p>
          <a:p>
            <a:pPr algn="l">
              <a:lnSpc>
                <a:spcPts val="4809"/>
              </a:lnSpc>
            </a:pPr>
            <a:r>
              <a:rPr lang="en-US" sz="2453" spc="-49" b="true">
                <a:solidFill>
                  <a:srgbClr val="051D40"/>
                </a:solidFill>
                <a:latin typeface="Poppins Bold"/>
                <a:ea typeface="Poppins Bold"/>
                <a:cs typeface="Poppins Bold"/>
                <a:sym typeface="Poppins Bold"/>
              </a:rPr>
              <a:t>- informarea și sprijinirea grupului țintă din teritoriu în vederea accesării tehnologiilor</a:t>
            </a:r>
          </a:p>
          <a:p>
            <a:pPr algn="l">
              <a:lnSpc>
                <a:spcPts val="4809"/>
              </a:lnSpc>
            </a:pPr>
            <a:r>
              <a:rPr lang="en-US" sz="2453" spc="-49" b="true">
                <a:solidFill>
                  <a:srgbClr val="051D40"/>
                </a:solidFill>
                <a:latin typeface="Poppins Bold"/>
                <a:ea typeface="Poppins Bold"/>
                <a:cs typeface="Poppins Bold"/>
                <a:sym typeface="Poppins Bold"/>
              </a:rPr>
              <a:t>-alte propuneri privind îmbunătățirea implementării  precum și desfășurarea în bune condiții a  proiectului</a:t>
            </a:r>
          </a:p>
        </p:txBody>
      </p:sp>
      <p:sp>
        <p:nvSpPr>
          <p:cNvPr name="TextBox 17" id="17"/>
          <p:cNvSpPr txBox="true"/>
          <p:nvPr/>
        </p:nvSpPr>
        <p:spPr>
          <a:xfrm rot="0">
            <a:off x="2102474" y="5748362"/>
            <a:ext cx="5507768" cy="416466"/>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DGASPC-URI</a:t>
            </a:r>
          </a:p>
        </p:txBody>
      </p:sp>
      <p:sp>
        <p:nvSpPr>
          <p:cNvPr name="TextBox 18" id="18"/>
          <p:cNvSpPr txBox="true"/>
          <p:nvPr/>
        </p:nvSpPr>
        <p:spPr>
          <a:xfrm rot="0">
            <a:off x="279476" y="9530621"/>
            <a:ext cx="2359670" cy="554991"/>
          </a:xfrm>
          <a:prstGeom prst="rect">
            <a:avLst/>
          </a:prstGeom>
        </p:spPr>
        <p:txBody>
          <a:bodyPr anchor="t" rtlCol="false" tIns="0" lIns="0" bIns="0" rIns="0">
            <a:spAutoFit/>
          </a:bodyPr>
          <a:lstStyle/>
          <a:p>
            <a:pPr algn="ctr">
              <a:lnSpc>
                <a:spcPts val="4059"/>
              </a:lnSpc>
              <a:spcBef>
                <a:spcPct val="0"/>
              </a:spcBef>
            </a:pPr>
            <a:r>
              <a:rPr lang="en-US" sz="2899">
                <a:solidFill>
                  <a:srgbClr val="8C4EB6"/>
                </a:solidFill>
                <a:latin typeface="Handyman"/>
                <a:ea typeface="Handyman"/>
                <a:cs typeface="Handyman"/>
                <a:sym typeface="Handyman"/>
              </a:rPr>
              <a:t>-TECH ASSIST-</a:t>
            </a:r>
          </a:p>
        </p:txBody>
      </p:sp>
      <p:sp>
        <p:nvSpPr>
          <p:cNvPr name="Freeform 19" id="19"/>
          <p:cNvSpPr/>
          <p:nvPr/>
        </p:nvSpPr>
        <p:spPr>
          <a:xfrm flipH="false" flipV="false" rot="5400000">
            <a:off x="1203842" y="7131450"/>
            <a:ext cx="510937" cy="453341"/>
          </a:xfrm>
          <a:custGeom>
            <a:avLst/>
            <a:gdLst/>
            <a:ahLst/>
            <a:cxnLst/>
            <a:rect r="r" b="b" t="t" l="l"/>
            <a:pathLst>
              <a:path h="453341" w="510937">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0" id="20"/>
          <p:cNvSpPr txBox="true"/>
          <p:nvPr/>
        </p:nvSpPr>
        <p:spPr>
          <a:xfrm rot="0">
            <a:off x="2102474" y="7090101"/>
            <a:ext cx="5507768" cy="416466"/>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ALTE INSTITUȚII</a:t>
            </a:r>
          </a:p>
        </p:txBody>
      </p:sp>
      <p:sp>
        <p:nvSpPr>
          <p:cNvPr name="TextBox 21" id="21"/>
          <p:cNvSpPr txBox="true"/>
          <p:nvPr/>
        </p:nvSpPr>
        <p:spPr>
          <a:xfrm rot="0">
            <a:off x="2459484" y="2045114"/>
            <a:ext cx="11466612" cy="475521"/>
          </a:xfrm>
          <a:prstGeom prst="rect">
            <a:avLst/>
          </a:prstGeom>
        </p:spPr>
        <p:txBody>
          <a:bodyPr anchor="t" rtlCol="false" tIns="0" lIns="0" bIns="0" rIns="0">
            <a:spAutoFit/>
          </a:bodyPr>
          <a:lstStyle/>
          <a:p>
            <a:pPr algn="ctr">
              <a:lnSpc>
                <a:spcPts val="3715"/>
              </a:lnSpc>
              <a:spcBef>
                <a:spcPct val="0"/>
              </a:spcBef>
            </a:pPr>
            <a:r>
              <a:rPr lang="en-US" b="true" sz="2653" spc="-53">
                <a:solidFill>
                  <a:srgbClr val="145DA0"/>
                </a:solidFill>
                <a:latin typeface="Poppins Bold"/>
                <a:ea typeface="Poppins Bold"/>
                <a:cs typeface="Poppins Bold"/>
                <a:sym typeface="Poppins Bold"/>
              </a:rPr>
              <a:t> </a:t>
            </a:r>
            <a:r>
              <a:rPr lang="en-US" b="true" sz="2653" spc="-53">
                <a:solidFill>
                  <a:srgbClr val="145DA0"/>
                </a:solidFill>
                <a:latin typeface="Poppins Bold"/>
                <a:ea typeface="Poppins Bold"/>
                <a:cs typeface="Poppins Bold"/>
                <a:sym typeface="Poppins Bold"/>
              </a:rPr>
              <a:t>Vor mai avea loc consultări on-line pe următoarele teme de discuții :</a:t>
            </a:r>
          </a:p>
        </p:txBody>
      </p:sp>
      <p:sp>
        <p:nvSpPr>
          <p:cNvPr name="Freeform 22" id="22"/>
          <p:cNvSpPr/>
          <p:nvPr/>
        </p:nvSpPr>
        <p:spPr>
          <a:xfrm flipH="false" flipV="false" rot="0">
            <a:off x="2755674" y="925830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6"/>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8757394" y="7522582"/>
            <a:ext cx="8779632" cy="1733977"/>
          </a:xfrm>
          <a:custGeom>
            <a:avLst/>
            <a:gdLst/>
            <a:ahLst/>
            <a:cxnLst/>
            <a:rect r="r" b="b" t="t" l="l"/>
            <a:pathLst>
              <a:path h="1733977" w="8779632">
                <a:moveTo>
                  <a:pt x="0" y="0"/>
                </a:moveTo>
                <a:lnTo>
                  <a:pt x="8779632" y="0"/>
                </a:lnTo>
                <a:lnTo>
                  <a:pt x="8779632" y="1733977"/>
                </a:lnTo>
                <a:lnTo>
                  <a:pt x="0" y="1733977"/>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7202651" y="3487241"/>
            <a:ext cx="11493718" cy="6592658"/>
            <a:chOff x="0" y="0"/>
            <a:chExt cx="7981950" cy="4578350"/>
          </a:xfrm>
        </p:grpSpPr>
        <p:sp>
          <p:nvSpPr>
            <p:cNvPr name="Freeform 4" id="4"/>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144A90"/>
            </a:solidFill>
          </p:spPr>
        </p:sp>
        <p:sp>
          <p:nvSpPr>
            <p:cNvPr name="Freeform 5" id="5"/>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6" id="6"/>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7" id="7"/>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8" id="8"/>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3"/>
              <a:stretch>
                <a:fillRect l="0" t="-3228" r="0" b="-3228"/>
              </a:stretch>
            </a:blipFill>
          </p:spPr>
        </p:sp>
      </p:grpSp>
      <p:sp>
        <p:nvSpPr>
          <p:cNvPr name="Freeform 9" id="9"/>
          <p:cNvSpPr/>
          <p:nvPr/>
        </p:nvSpPr>
        <p:spPr>
          <a:xfrm flipH="false" flipV="false" rot="0">
            <a:off x="1719367" y="430322"/>
            <a:ext cx="14990295" cy="1774750"/>
          </a:xfrm>
          <a:custGeom>
            <a:avLst/>
            <a:gdLst/>
            <a:ahLst/>
            <a:cxnLst/>
            <a:rect r="r" b="b" t="t" l="l"/>
            <a:pathLst>
              <a:path h="1774750" w="14990295">
                <a:moveTo>
                  <a:pt x="0" y="0"/>
                </a:moveTo>
                <a:lnTo>
                  <a:pt x="14990296" y="0"/>
                </a:lnTo>
                <a:lnTo>
                  <a:pt x="14990296" y="1774750"/>
                </a:lnTo>
                <a:lnTo>
                  <a:pt x="0" y="1774750"/>
                </a:lnTo>
                <a:lnTo>
                  <a:pt x="0" y="0"/>
                </a:lnTo>
                <a:close/>
              </a:path>
            </a:pathLst>
          </a:custGeom>
          <a:blipFill>
            <a:blip r:embed="rId4"/>
            <a:stretch>
              <a:fillRect l="0" t="0" r="0" b="0"/>
            </a:stretch>
          </a:blipFill>
        </p:spPr>
      </p:sp>
      <p:sp>
        <p:nvSpPr>
          <p:cNvPr name="Freeform 10" id="10"/>
          <p:cNvSpPr/>
          <p:nvPr/>
        </p:nvSpPr>
        <p:spPr>
          <a:xfrm flipH="false" flipV="false" rot="0">
            <a:off x="661821" y="9258300"/>
            <a:ext cx="6315978" cy="1056588"/>
          </a:xfrm>
          <a:custGeom>
            <a:avLst/>
            <a:gdLst/>
            <a:ahLst/>
            <a:cxnLst/>
            <a:rect r="r" b="b" t="t" l="l"/>
            <a:pathLst>
              <a:path h="1056588" w="6315978">
                <a:moveTo>
                  <a:pt x="0" y="0"/>
                </a:moveTo>
                <a:lnTo>
                  <a:pt x="6315978" y="0"/>
                </a:lnTo>
                <a:lnTo>
                  <a:pt x="6315978" y="1056588"/>
                </a:lnTo>
                <a:lnTo>
                  <a:pt x="0" y="1056588"/>
                </a:lnTo>
                <a:lnTo>
                  <a:pt x="0" y="0"/>
                </a:lnTo>
                <a:close/>
              </a:path>
            </a:pathLst>
          </a:custGeom>
          <a:blipFill>
            <a:blip r:embed="rId5"/>
            <a:stretch>
              <a:fillRect l="0" t="-935" r="0" b="-935"/>
            </a:stretch>
          </a:blipFill>
        </p:spPr>
      </p:sp>
      <p:sp>
        <p:nvSpPr>
          <p:cNvPr name="Freeform 11" id="11"/>
          <p:cNvSpPr/>
          <p:nvPr/>
        </p:nvSpPr>
        <p:spPr>
          <a:xfrm flipH="false" flipV="false" rot="0">
            <a:off x="1094724" y="3235390"/>
            <a:ext cx="1249287" cy="1326811"/>
          </a:xfrm>
          <a:custGeom>
            <a:avLst/>
            <a:gdLst/>
            <a:ahLst/>
            <a:cxnLst/>
            <a:rect r="r" b="b" t="t" l="l"/>
            <a:pathLst>
              <a:path h="1326811" w="1249287">
                <a:moveTo>
                  <a:pt x="0" y="0"/>
                </a:moveTo>
                <a:lnTo>
                  <a:pt x="1249287" y="0"/>
                </a:lnTo>
                <a:lnTo>
                  <a:pt x="1249287" y="1326810"/>
                </a:lnTo>
                <a:lnTo>
                  <a:pt x="0" y="1326810"/>
                </a:lnTo>
                <a:lnTo>
                  <a:pt x="0" y="0"/>
                </a:lnTo>
                <a:close/>
              </a:path>
            </a:pathLst>
          </a:custGeom>
          <a:blipFill>
            <a:blip r:embed="rId6"/>
            <a:stretch>
              <a:fillRect l="0" t="0" r="0" b="0"/>
            </a:stretch>
          </a:blipFill>
        </p:spPr>
      </p:sp>
      <p:sp>
        <p:nvSpPr>
          <p:cNvPr name="TextBox 12" id="12"/>
          <p:cNvSpPr txBox="true"/>
          <p:nvPr/>
        </p:nvSpPr>
        <p:spPr>
          <a:xfrm rot="0">
            <a:off x="1419453" y="8055739"/>
            <a:ext cx="7077656" cy="442700"/>
          </a:xfrm>
          <a:prstGeom prst="rect">
            <a:avLst/>
          </a:prstGeom>
        </p:spPr>
        <p:txBody>
          <a:bodyPr anchor="t" rtlCol="false" tIns="0" lIns="0" bIns="0" rIns="0">
            <a:spAutoFit/>
          </a:bodyPr>
          <a:lstStyle/>
          <a:p>
            <a:pPr algn="l">
              <a:lnSpc>
                <a:spcPts val="3424"/>
              </a:lnSpc>
              <a:spcBef>
                <a:spcPct val="0"/>
              </a:spcBef>
            </a:pPr>
            <a:r>
              <a:rPr lang="en-US" sz="2445" spc="-48">
                <a:solidFill>
                  <a:srgbClr val="051D40"/>
                </a:solidFill>
                <a:latin typeface="Poppins"/>
                <a:ea typeface="Poppins"/>
                <a:cs typeface="Poppins"/>
                <a:sym typeface="Poppins"/>
              </a:rPr>
              <a:t>Cod apel: PIDS/368/PIDS_P7/OP4</a:t>
            </a:r>
          </a:p>
        </p:txBody>
      </p:sp>
      <p:sp>
        <p:nvSpPr>
          <p:cNvPr name="TextBox 13" id="13"/>
          <p:cNvSpPr txBox="true"/>
          <p:nvPr/>
        </p:nvSpPr>
        <p:spPr>
          <a:xfrm rot="0">
            <a:off x="1433622" y="8617213"/>
            <a:ext cx="7063486" cy="442595"/>
          </a:xfrm>
          <a:prstGeom prst="rect">
            <a:avLst/>
          </a:prstGeom>
        </p:spPr>
        <p:txBody>
          <a:bodyPr anchor="t" rtlCol="false" tIns="0" lIns="0" bIns="0" rIns="0">
            <a:spAutoFit/>
          </a:bodyPr>
          <a:lstStyle/>
          <a:p>
            <a:pPr algn="l">
              <a:lnSpc>
                <a:spcPts val="3430"/>
              </a:lnSpc>
              <a:spcBef>
                <a:spcPct val="0"/>
              </a:spcBef>
            </a:pPr>
            <a:r>
              <a:rPr lang="en-US" sz="2450" spc="-49">
                <a:solidFill>
                  <a:srgbClr val="051D40"/>
                </a:solidFill>
                <a:latin typeface="Poppins"/>
                <a:ea typeface="Poppins"/>
                <a:cs typeface="Poppins"/>
                <a:sym typeface="Poppins"/>
              </a:rPr>
              <a:t>Cod proiect: 325494</a:t>
            </a:r>
          </a:p>
        </p:txBody>
      </p:sp>
      <p:sp>
        <p:nvSpPr>
          <p:cNvPr name="TextBox 14" id="14"/>
          <p:cNvSpPr txBox="true"/>
          <p:nvPr/>
        </p:nvSpPr>
        <p:spPr>
          <a:xfrm rot="0">
            <a:off x="1028700" y="5710800"/>
            <a:ext cx="6826597" cy="1234438"/>
          </a:xfrm>
          <a:prstGeom prst="rect">
            <a:avLst/>
          </a:prstGeom>
        </p:spPr>
        <p:txBody>
          <a:bodyPr anchor="t" rtlCol="false" tIns="0" lIns="0" bIns="0" rIns="0">
            <a:spAutoFit/>
          </a:bodyPr>
          <a:lstStyle/>
          <a:p>
            <a:pPr algn="l">
              <a:lnSpc>
                <a:spcPts val="3360"/>
              </a:lnSpc>
            </a:pPr>
            <a:r>
              <a:rPr lang="en-US" sz="2400" b="true">
                <a:solidFill>
                  <a:srgbClr val="00569E"/>
                </a:solidFill>
                <a:latin typeface="Canva Sans Bold"/>
                <a:ea typeface="Canva Sans Bold"/>
                <a:cs typeface="Canva Sans Bold"/>
                <a:sym typeface="Canva Sans Bold"/>
              </a:rPr>
              <a:t>Facebook proiect :</a:t>
            </a:r>
          </a:p>
          <a:p>
            <a:pPr algn="l">
              <a:lnSpc>
                <a:spcPts val="3360"/>
              </a:lnSpc>
            </a:pPr>
            <a:r>
              <a:rPr lang="en-US" b="true" sz="2400" u="sng">
                <a:solidFill>
                  <a:srgbClr val="00569E"/>
                </a:solidFill>
                <a:latin typeface="Canva Sans Bold"/>
                <a:ea typeface="Canva Sans Bold"/>
                <a:cs typeface="Canva Sans Bold"/>
                <a:sym typeface="Canva Sans Bold"/>
                <a:hlinkClick r:id="rId7" tooltip="https://www.facebook.com/tehnologiiasistive"/>
              </a:rPr>
              <a:t>https://www.facebook.com/tehnologiiasistive</a:t>
            </a:r>
          </a:p>
          <a:p>
            <a:pPr algn="ctr">
              <a:lnSpc>
                <a:spcPts val="3360"/>
              </a:lnSpc>
            </a:pPr>
          </a:p>
        </p:txBody>
      </p:sp>
      <p:sp>
        <p:nvSpPr>
          <p:cNvPr name="TextBox 15" id="15"/>
          <p:cNvSpPr txBox="true"/>
          <p:nvPr/>
        </p:nvSpPr>
        <p:spPr>
          <a:xfrm rot="0">
            <a:off x="12187385" y="3925256"/>
            <a:ext cx="4068812" cy="1854200"/>
          </a:xfrm>
          <a:prstGeom prst="rect">
            <a:avLst/>
          </a:prstGeom>
        </p:spPr>
        <p:txBody>
          <a:bodyPr anchor="t" rtlCol="false" tIns="0" lIns="0" bIns="0" rIns="0">
            <a:spAutoFit/>
          </a:bodyPr>
          <a:lstStyle/>
          <a:p>
            <a:pPr algn="ctr">
              <a:lnSpc>
                <a:spcPts val="7000"/>
              </a:lnSpc>
            </a:pPr>
            <a:r>
              <a:rPr lang="en-US" sz="5000">
                <a:solidFill>
                  <a:srgbClr val="8C4EB6"/>
                </a:solidFill>
                <a:latin typeface="Handyman"/>
                <a:ea typeface="Handyman"/>
                <a:cs typeface="Handyman"/>
                <a:sym typeface="Handyman"/>
              </a:rPr>
              <a:t>-TECH ASSIST-</a:t>
            </a:r>
          </a:p>
          <a:p>
            <a:pPr algn="ctr">
              <a:lnSpc>
                <a:spcPts val="7000"/>
              </a:lnSpc>
            </a:pPr>
          </a:p>
        </p:txBody>
      </p:sp>
      <p:sp>
        <p:nvSpPr>
          <p:cNvPr name="TextBox 16" id="16"/>
          <p:cNvSpPr txBox="true"/>
          <p:nvPr/>
        </p:nvSpPr>
        <p:spPr>
          <a:xfrm rot="0">
            <a:off x="11425535" y="4642802"/>
            <a:ext cx="5833765" cy="896620"/>
          </a:xfrm>
          <a:prstGeom prst="rect">
            <a:avLst/>
          </a:prstGeom>
        </p:spPr>
        <p:txBody>
          <a:bodyPr anchor="t" rtlCol="false" tIns="0" lIns="0" bIns="0" rIns="0">
            <a:spAutoFit/>
          </a:bodyPr>
          <a:lstStyle/>
          <a:p>
            <a:pPr algn="ctr">
              <a:lnSpc>
                <a:spcPts val="7279"/>
              </a:lnSpc>
            </a:pPr>
            <a:r>
              <a:rPr lang="en-US" sz="5199">
                <a:solidFill>
                  <a:srgbClr val="00569E"/>
                </a:solidFill>
                <a:latin typeface="Buffalo"/>
                <a:ea typeface="Buffalo"/>
                <a:cs typeface="Buffalo"/>
                <a:sym typeface="Buffalo"/>
              </a:rPr>
              <a:t>tehnologia care deschide drumuri</a:t>
            </a:r>
          </a:p>
        </p:txBody>
      </p:sp>
      <p:sp>
        <p:nvSpPr>
          <p:cNvPr name="TextBox 17" id="17"/>
          <p:cNvSpPr txBox="true"/>
          <p:nvPr/>
        </p:nvSpPr>
        <p:spPr>
          <a:xfrm rot="0">
            <a:off x="1979186" y="2906088"/>
            <a:ext cx="4998613" cy="2371712"/>
          </a:xfrm>
          <a:prstGeom prst="rect">
            <a:avLst/>
          </a:prstGeom>
        </p:spPr>
        <p:txBody>
          <a:bodyPr anchor="t" rtlCol="false" tIns="0" lIns="0" bIns="0" rIns="0">
            <a:spAutoFit/>
          </a:bodyPr>
          <a:lstStyle/>
          <a:p>
            <a:pPr algn="ctr">
              <a:lnSpc>
                <a:spcPts val="6300"/>
              </a:lnSpc>
            </a:pPr>
            <a:r>
              <a:rPr lang="en-US" sz="4500" b="true">
                <a:solidFill>
                  <a:srgbClr val="8C4EB6"/>
                </a:solidFill>
                <a:latin typeface="Canva Sans Bold"/>
                <a:ea typeface="Canva Sans Bold"/>
                <a:cs typeface="Canva Sans Bold"/>
                <a:sym typeface="Canva Sans Bold"/>
              </a:rPr>
              <a:t>MULȚUMIM PENTRU PARTICIPARE!</a:t>
            </a:r>
          </a:p>
        </p:txBody>
      </p:sp>
      <p:sp>
        <p:nvSpPr>
          <p:cNvPr name="TextBox 18" id="18"/>
          <p:cNvSpPr txBox="true"/>
          <p:nvPr/>
        </p:nvSpPr>
        <p:spPr>
          <a:xfrm rot="0">
            <a:off x="1028700" y="6700764"/>
            <a:ext cx="5141565" cy="431798"/>
          </a:xfrm>
          <a:prstGeom prst="rect">
            <a:avLst/>
          </a:prstGeom>
        </p:spPr>
        <p:txBody>
          <a:bodyPr anchor="t" rtlCol="false" tIns="0" lIns="0" bIns="0" rIns="0">
            <a:spAutoFit/>
          </a:bodyPr>
          <a:lstStyle/>
          <a:p>
            <a:pPr algn="ctr">
              <a:lnSpc>
                <a:spcPts val="3500"/>
              </a:lnSpc>
            </a:pPr>
            <a:r>
              <a:rPr lang="en-US" sz="2500" b="true">
                <a:solidFill>
                  <a:srgbClr val="145DA0"/>
                </a:solidFill>
                <a:latin typeface="Canva Sans Bold"/>
                <a:ea typeface="Canva Sans Bold"/>
                <a:cs typeface="Canva Sans Bold"/>
                <a:sym typeface="Canva Sans Bold"/>
              </a:rPr>
              <a:t>Email: </a:t>
            </a:r>
            <a:r>
              <a:rPr lang="en-US" sz="2500" b="true">
                <a:solidFill>
                  <a:srgbClr val="38B6FF"/>
                </a:solidFill>
                <a:latin typeface="Canva Sans Bold"/>
                <a:ea typeface="Canva Sans Bold"/>
                <a:cs typeface="Canva Sans Bold"/>
                <a:sym typeface="Canva Sans Bold"/>
              </a:rPr>
              <a:t>asistive2024@anpd.gov.ro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6656283" y="-2445901"/>
            <a:ext cx="15178802" cy="15178802"/>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007842" y="-1797460"/>
            <a:ext cx="13881919" cy="1388191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8522518" y="2519550"/>
            <a:ext cx="1424256" cy="1424256"/>
          </a:xfrm>
          <a:custGeom>
            <a:avLst/>
            <a:gdLst/>
            <a:ahLst/>
            <a:cxnLst/>
            <a:rect r="r" b="b" t="t" l="l"/>
            <a:pathLst>
              <a:path h="1424256" w="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9" id="9"/>
          <p:cNvSpPr/>
          <p:nvPr/>
        </p:nvSpPr>
        <p:spPr>
          <a:xfrm flipH="false" flipV="false" rot="0">
            <a:off x="8828811" y="5143500"/>
            <a:ext cx="1424256" cy="1424256"/>
          </a:xfrm>
          <a:custGeom>
            <a:avLst/>
            <a:gdLst/>
            <a:ahLst/>
            <a:cxnLst/>
            <a:rect r="r" b="b" t="t" l="l"/>
            <a:pathLst>
              <a:path h="1424256" w="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0" id="10"/>
          <p:cNvSpPr/>
          <p:nvPr/>
        </p:nvSpPr>
        <p:spPr>
          <a:xfrm flipH="false" flipV="false" rot="0">
            <a:off x="8267621" y="7834044"/>
            <a:ext cx="1424256" cy="1424256"/>
          </a:xfrm>
          <a:custGeom>
            <a:avLst/>
            <a:gdLst/>
            <a:ahLst/>
            <a:cxnLst/>
            <a:rect r="r" b="b" t="t" l="l"/>
            <a:pathLst>
              <a:path h="1424256" w="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11" id="11"/>
          <p:cNvGrpSpPr/>
          <p:nvPr/>
        </p:nvGrpSpPr>
        <p:grpSpPr>
          <a:xfrm rot="0">
            <a:off x="7570620" y="1767991"/>
            <a:ext cx="373607" cy="373607"/>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sp>
        <p:sp>
          <p:nvSpPr>
            <p:cNvPr name="TextBox 13" id="13"/>
            <p:cNvSpPr txBox="true"/>
            <p:nvPr/>
          </p:nvSpPr>
          <p:spPr>
            <a:xfrm>
              <a:off x="76200" y="28575"/>
              <a:ext cx="660400" cy="708025"/>
            </a:xfrm>
            <a:prstGeom prst="rect">
              <a:avLst/>
            </a:prstGeom>
          </p:spPr>
          <p:txBody>
            <a:bodyPr anchor="ctr" rtlCol="false" tIns="0" lIns="0" bIns="0" rIns="0"/>
            <a:lstStyle/>
            <a:p>
              <a:pPr algn="ctr">
                <a:lnSpc>
                  <a:spcPts val="3640"/>
                </a:lnSpc>
              </a:pPr>
            </a:p>
          </p:txBody>
        </p:sp>
      </p:grpSp>
      <p:grpSp>
        <p:nvGrpSpPr>
          <p:cNvPr name="Group 14" id="14"/>
          <p:cNvGrpSpPr/>
          <p:nvPr/>
        </p:nvGrpSpPr>
        <p:grpSpPr>
          <a:xfrm rot="0">
            <a:off x="7944228" y="7402839"/>
            <a:ext cx="373607" cy="37360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sp>
        <p:sp>
          <p:nvSpPr>
            <p:cNvPr name="TextBox 16" id="16"/>
            <p:cNvSpPr txBox="true"/>
            <p:nvPr/>
          </p:nvSpPr>
          <p:spPr>
            <a:xfrm>
              <a:off x="76200" y="28575"/>
              <a:ext cx="660400" cy="708025"/>
            </a:xfrm>
            <a:prstGeom prst="rect">
              <a:avLst/>
            </a:prstGeom>
          </p:spPr>
          <p:txBody>
            <a:bodyPr anchor="ctr" rtlCol="false" tIns="0" lIns="0" bIns="0" rIns="0"/>
            <a:lstStyle/>
            <a:p>
              <a:pPr algn="ctr">
                <a:lnSpc>
                  <a:spcPts val="3640"/>
                </a:lnSpc>
              </a:pPr>
            </a:p>
          </p:txBody>
        </p:sp>
      </p:grpSp>
      <p:grpSp>
        <p:nvGrpSpPr>
          <p:cNvPr name="Group 17" id="17"/>
          <p:cNvGrpSpPr/>
          <p:nvPr/>
        </p:nvGrpSpPr>
        <p:grpSpPr>
          <a:xfrm rot="0">
            <a:off x="8322235" y="4592040"/>
            <a:ext cx="373607" cy="373607"/>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sp>
        <p:sp>
          <p:nvSpPr>
            <p:cNvPr name="TextBox 19" id="19"/>
            <p:cNvSpPr txBox="true"/>
            <p:nvPr/>
          </p:nvSpPr>
          <p:spPr>
            <a:xfrm>
              <a:off x="76200" y="28575"/>
              <a:ext cx="660400" cy="708025"/>
            </a:xfrm>
            <a:prstGeom prst="rect">
              <a:avLst/>
            </a:prstGeom>
          </p:spPr>
          <p:txBody>
            <a:bodyPr anchor="ctr" rtlCol="false" tIns="0" lIns="0" bIns="0" rIns="0"/>
            <a:lstStyle/>
            <a:p>
              <a:pPr algn="ctr">
                <a:lnSpc>
                  <a:spcPts val="3640"/>
                </a:lnSpc>
              </a:pPr>
            </a:p>
          </p:txBody>
        </p:sp>
      </p:grpSp>
      <p:sp>
        <p:nvSpPr>
          <p:cNvPr name="TextBox 20" id="20"/>
          <p:cNvSpPr txBox="true"/>
          <p:nvPr/>
        </p:nvSpPr>
        <p:spPr>
          <a:xfrm rot="0">
            <a:off x="8666084" y="1119526"/>
            <a:ext cx="8981676" cy="580875"/>
          </a:xfrm>
          <a:prstGeom prst="rect">
            <a:avLst/>
          </a:prstGeom>
        </p:spPr>
        <p:txBody>
          <a:bodyPr anchor="t" rtlCol="false" tIns="0" lIns="0" bIns="0" rIns="0">
            <a:spAutoFit/>
          </a:bodyPr>
          <a:lstStyle/>
          <a:p>
            <a:pPr algn="l" marL="0" indent="0" lvl="0">
              <a:lnSpc>
                <a:spcPts val="4733"/>
              </a:lnSpc>
              <a:spcBef>
                <a:spcPct val="0"/>
              </a:spcBef>
            </a:pPr>
            <a:r>
              <a:rPr lang="en-US" sz="3380">
                <a:solidFill>
                  <a:srgbClr val="145DA0"/>
                </a:solidFill>
                <a:latin typeface="Open Sans Extra Bold"/>
                <a:ea typeface="Open Sans Extra Bold"/>
                <a:cs typeface="Open Sans Extra Bold"/>
                <a:sym typeface="Open Sans Extra Bold"/>
              </a:rPr>
              <a:t>OBIECTIVELE SPECIFICE ALE PROIECTULUI</a:t>
            </a:r>
          </a:p>
        </p:txBody>
      </p:sp>
      <p:sp>
        <p:nvSpPr>
          <p:cNvPr name="TextBox 21" id="21"/>
          <p:cNvSpPr txBox="true"/>
          <p:nvPr/>
        </p:nvSpPr>
        <p:spPr>
          <a:xfrm rot="0">
            <a:off x="933118" y="3996925"/>
            <a:ext cx="6148273" cy="2800208"/>
          </a:xfrm>
          <a:prstGeom prst="rect">
            <a:avLst/>
          </a:prstGeom>
        </p:spPr>
        <p:txBody>
          <a:bodyPr anchor="t" rtlCol="false" tIns="0" lIns="0" bIns="0" rIns="0">
            <a:spAutoFit/>
          </a:bodyPr>
          <a:lstStyle/>
          <a:p>
            <a:pPr algn="l">
              <a:lnSpc>
                <a:spcPts val="3682"/>
              </a:lnSpc>
            </a:pPr>
            <a:r>
              <a:rPr lang="en-US" sz="2630" spc="-52">
                <a:solidFill>
                  <a:srgbClr val="FFFFFF"/>
                </a:solidFill>
                <a:latin typeface="Poppins"/>
                <a:ea typeface="Poppins"/>
                <a:cs typeface="Poppins"/>
                <a:sym typeface="Poppins"/>
              </a:rPr>
              <a:t>Creșterea incluziunii socio-economice a persoanelor cu dizabilități pentru un parcurs de viață independentă prin facilitarea accesului la tehnologii asistive și de acces.</a:t>
            </a:r>
          </a:p>
        </p:txBody>
      </p:sp>
      <p:sp>
        <p:nvSpPr>
          <p:cNvPr name="TextBox 22" id="22"/>
          <p:cNvSpPr txBox="true"/>
          <p:nvPr/>
        </p:nvSpPr>
        <p:spPr>
          <a:xfrm rot="0">
            <a:off x="10272901" y="2452875"/>
            <a:ext cx="6836102" cy="1318073"/>
          </a:xfrm>
          <a:prstGeom prst="rect">
            <a:avLst/>
          </a:prstGeom>
        </p:spPr>
        <p:txBody>
          <a:bodyPr anchor="t" rtlCol="false" tIns="0" lIns="0" bIns="0" rIns="0">
            <a:spAutoFit/>
          </a:bodyPr>
          <a:lstStyle/>
          <a:p>
            <a:pPr algn="just">
              <a:lnSpc>
                <a:spcPts val="3475"/>
              </a:lnSpc>
            </a:pPr>
            <a:r>
              <a:rPr lang="en-US" sz="2482" spc="-49">
                <a:solidFill>
                  <a:srgbClr val="145DA0"/>
                </a:solidFill>
                <a:latin typeface="Poppins"/>
                <a:ea typeface="Poppins"/>
                <a:cs typeface="Poppins"/>
                <a:sym typeface="Poppins"/>
              </a:rPr>
              <a:t>Promovarea rolului tehnologiei asistive și de acces pentru creșterea autonomiei și a calității vieții persoanelor cu dizabilități.</a:t>
            </a:r>
          </a:p>
        </p:txBody>
      </p:sp>
      <p:sp>
        <p:nvSpPr>
          <p:cNvPr name="TextBox 23" id="23"/>
          <p:cNvSpPr txBox="true"/>
          <p:nvPr/>
        </p:nvSpPr>
        <p:spPr>
          <a:xfrm rot="0">
            <a:off x="8695842" y="2741773"/>
            <a:ext cx="1134140" cy="801632"/>
          </a:xfrm>
          <a:prstGeom prst="rect">
            <a:avLst/>
          </a:prstGeom>
        </p:spPr>
        <p:txBody>
          <a:bodyPr anchor="t" rtlCol="false" tIns="0" lIns="0" bIns="0" rIns="0">
            <a:spAutoFit/>
          </a:bodyPr>
          <a:lstStyle/>
          <a:p>
            <a:pPr algn="ctr" marL="0" indent="0" lvl="0">
              <a:lnSpc>
                <a:spcPts val="6697"/>
              </a:lnSpc>
              <a:spcBef>
                <a:spcPct val="0"/>
              </a:spcBef>
            </a:pPr>
            <a:r>
              <a:rPr lang="en-US" sz="4784">
                <a:solidFill>
                  <a:srgbClr val="FDFDFD"/>
                </a:solidFill>
                <a:latin typeface="Open Sans Extra Bold"/>
                <a:ea typeface="Open Sans Extra Bold"/>
                <a:cs typeface="Open Sans Extra Bold"/>
                <a:sym typeface="Open Sans Extra Bold"/>
              </a:rPr>
              <a:t>01</a:t>
            </a:r>
          </a:p>
        </p:txBody>
      </p:sp>
      <p:sp>
        <p:nvSpPr>
          <p:cNvPr name="TextBox 24" id="24"/>
          <p:cNvSpPr txBox="true"/>
          <p:nvPr/>
        </p:nvSpPr>
        <p:spPr>
          <a:xfrm rot="0">
            <a:off x="10557866" y="5364549"/>
            <a:ext cx="7089894" cy="915483"/>
          </a:xfrm>
          <a:prstGeom prst="rect">
            <a:avLst/>
          </a:prstGeom>
        </p:spPr>
        <p:txBody>
          <a:bodyPr anchor="t" rtlCol="false" tIns="0" lIns="0" bIns="0" rIns="0">
            <a:spAutoFit/>
          </a:bodyPr>
          <a:lstStyle/>
          <a:p>
            <a:pPr algn="l">
              <a:lnSpc>
                <a:spcPts val="3615"/>
              </a:lnSpc>
            </a:pPr>
            <a:r>
              <a:rPr lang="en-US" sz="2582" spc="-51">
                <a:solidFill>
                  <a:srgbClr val="145DA0"/>
                </a:solidFill>
                <a:latin typeface="Poppins"/>
                <a:ea typeface="Poppins"/>
                <a:cs typeface="Poppins"/>
                <a:sym typeface="Poppins"/>
              </a:rPr>
              <a:t>Creșterea accesului persoanelor cu dizabilități la tehnologii asistive și de acces.</a:t>
            </a:r>
          </a:p>
        </p:txBody>
      </p:sp>
      <p:sp>
        <p:nvSpPr>
          <p:cNvPr name="TextBox 25" id="25"/>
          <p:cNvSpPr txBox="true"/>
          <p:nvPr/>
        </p:nvSpPr>
        <p:spPr>
          <a:xfrm rot="0">
            <a:off x="8979749" y="5416712"/>
            <a:ext cx="1134140" cy="801632"/>
          </a:xfrm>
          <a:prstGeom prst="rect">
            <a:avLst/>
          </a:prstGeom>
        </p:spPr>
        <p:txBody>
          <a:bodyPr anchor="t" rtlCol="false" tIns="0" lIns="0" bIns="0" rIns="0">
            <a:spAutoFit/>
          </a:bodyPr>
          <a:lstStyle/>
          <a:p>
            <a:pPr algn="ctr" marL="0" indent="0" lvl="0">
              <a:lnSpc>
                <a:spcPts val="6697"/>
              </a:lnSpc>
              <a:spcBef>
                <a:spcPct val="0"/>
              </a:spcBef>
            </a:pPr>
            <a:r>
              <a:rPr lang="en-US" sz="4784">
                <a:solidFill>
                  <a:srgbClr val="FDFDFD"/>
                </a:solidFill>
                <a:latin typeface="Open Sans Extra Bold"/>
                <a:ea typeface="Open Sans Extra Bold"/>
                <a:cs typeface="Open Sans Extra Bold"/>
                <a:sym typeface="Open Sans Extra Bold"/>
              </a:rPr>
              <a:t>02</a:t>
            </a:r>
          </a:p>
        </p:txBody>
      </p:sp>
      <p:sp>
        <p:nvSpPr>
          <p:cNvPr name="TextBox 26" id="26"/>
          <p:cNvSpPr txBox="true"/>
          <p:nvPr/>
        </p:nvSpPr>
        <p:spPr>
          <a:xfrm rot="0">
            <a:off x="10272901" y="7597893"/>
            <a:ext cx="6798918" cy="1829883"/>
          </a:xfrm>
          <a:prstGeom prst="rect">
            <a:avLst/>
          </a:prstGeom>
        </p:spPr>
        <p:txBody>
          <a:bodyPr anchor="t" rtlCol="false" tIns="0" lIns="0" bIns="0" rIns="0">
            <a:spAutoFit/>
          </a:bodyPr>
          <a:lstStyle/>
          <a:p>
            <a:pPr algn="l">
              <a:lnSpc>
                <a:spcPts val="3615"/>
              </a:lnSpc>
            </a:pPr>
            <a:r>
              <a:rPr lang="en-US" sz="2582" spc="-51">
                <a:solidFill>
                  <a:srgbClr val="145DA0"/>
                </a:solidFill>
                <a:latin typeface="Poppins"/>
                <a:ea typeface="Poppins"/>
                <a:cs typeface="Poppins"/>
                <a:sym typeface="Poppins"/>
              </a:rPr>
              <a:t>Promovarea îmbunătățirii cadrului legislativ pentru asigurarea accesului persoanelor cu dizabilitati la tehnologiile asistive.</a:t>
            </a:r>
          </a:p>
        </p:txBody>
      </p:sp>
      <p:sp>
        <p:nvSpPr>
          <p:cNvPr name="TextBox 27" id="27"/>
          <p:cNvSpPr txBox="true"/>
          <p:nvPr/>
        </p:nvSpPr>
        <p:spPr>
          <a:xfrm rot="0">
            <a:off x="8431872" y="8107256"/>
            <a:ext cx="1134140" cy="801632"/>
          </a:xfrm>
          <a:prstGeom prst="rect">
            <a:avLst/>
          </a:prstGeom>
        </p:spPr>
        <p:txBody>
          <a:bodyPr anchor="t" rtlCol="false" tIns="0" lIns="0" bIns="0" rIns="0">
            <a:spAutoFit/>
          </a:bodyPr>
          <a:lstStyle/>
          <a:p>
            <a:pPr algn="ctr" marL="0" indent="0" lvl="0">
              <a:lnSpc>
                <a:spcPts val="6697"/>
              </a:lnSpc>
              <a:spcBef>
                <a:spcPct val="0"/>
              </a:spcBef>
            </a:pPr>
            <a:r>
              <a:rPr lang="en-US" sz="4784">
                <a:solidFill>
                  <a:srgbClr val="FDFDFD"/>
                </a:solidFill>
                <a:latin typeface="Open Sans Extra Bold"/>
                <a:ea typeface="Open Sans Extra Bold"/>
                <a:cs typeface="Open Sans Extra Bold"/>
                <a:sym typeface="Open Sans Extra Bold"/>
              </a:rPr>
              <a:t>03</a:t>
            </a:r>
          </a:p>
        </p:txBody>
      </p:sp>
      <p:sp>
        <p:nvSpPr>
          <p:cNvPr name="TextBox 28" id="28"/>
          <p:cNvSpPr txBox="true"/>
          <p:nvPr/>
        </p:nvSpPr>
        <p:spPr>
          <a:xfrm rot="0">
            <a:off x="933118" y="2050728"/>
            <a:ext cx="6033363" cy="1180950"/>
          </a:xfrm>
          <a:prstGeom prst="rect">
            <a:avLst/>
          </a:prstGeom>
        </p:spPr>
        <p:txBody>
          <a:bodyPr anchor="t" rtlCol="false" tIns="0" lIns="0" bIns="0" rIns="0">
            <a:spAutoFit/>
          </a:bodyPr>
          <a:lstStyle/>
          <a:p>
            <a:pPr algn="l" marL="0" indent="0" lvl="0">
              <a:lnSpc>
                <a:spcPts val="4733"/>
              </a:lnSpc>
              <a:spcBef>
                <a:spcPct val="0"/>
              </a:spcBef>
            </a:pPr>
            <a:r>
              <a:rPr lang="en-US" sz="3380">
                <a:solidFill>
                  <a:srgbClr val="FFFFFF"/>
                </a:solidFill>
                <a:latin typeface="Open Sans Extra Bold"/>
                <a:ea typeface="Open Sans Extra Bold"/>
                <a:cs typeface="Open Sans Extra Bold"/>
                <a:sym typeface="Open Sans Extra Bold"/>
              </a:rPr>
              <a:t>OBIECTIVUL GENERAL AL PROIECTULUI</a:t>
            </a:r>
          </a:p>
        </p:txBody>
      </p:sp>
      <p:grpSp>
        <p:nvGrpSpPr>
          <p:cNvPr name="Group 29" id="29"/>
          <p:cNvGrpSpPr/>
          <p:nvPr/>
        </p:nvGrpSpPr>
        <p:grpSpPr>
          <a:xfrm rot="0">
            <a:off x="-5826475" y="7501075"/>
            <a:ext cx="13189315" cy="1318931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2" id="32"/>
          <p:cNvGrpSpPr/>
          <p:nvPr/>
        </p:nvGrpSpPr>
        <p:grpSpPr>
          <a:xfrm rot="0">
            <a:off x="-5674075" y="7653475"/>
            <a:ext cx="13189315" cy="13189315"/>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sp>
        <p:sp>
          <p:nvSpPr>
            <p:cNvPr name="TextBox 34" id="3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35" id="35"/>
          <p:cNvSpPr/>
          <p:nvPr/>
        </p:nvSpPr>
        <p:spPr>
          <a:xfrm flipH="false" flipV="false" rot="0">
            <a:off x="614577" y="8128271"/>
            <a:ext cx="2555036" cy="1695905"/>
          </a:xfrm>
          <a:custGeom>
            <a:avLst/>
            <a:gdLst/>
            <a:ahLst/>
            <a:cxnLst/>
            <a:rect r="r" b="b" t="t" l="l"/>
            <a:pathLst>
              <a:path h="1695905" w="2555036">
                <a:moveTo>
                  <a:pt x="0" y="0"/>
                </a:moveTo>
                <a:lnTo>
                  <a:pt x="2555036" y="0"/>
                </a:lnTo>
                <a:lnTo>
                  <a:pt x="2555036" y="1695905"/>
                </a:lnTo>
                <a:lnTo>
                  <a:pt x="0" y="1695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6" id="36"/>
          <p:cNvSpPr txBox="true"/>
          <p:nvPr/>
        </p:nvSpPr>
        <p:spPr>
          <a:xfrm rot="0">
            <a:off x="15279929" y="159353"/>
            <a:ext cx="2603897" cy="604521"/>
          </a:xfrm>
          <a:prstGeom prst="rect">
            <a:avLst/>
          </a:prstGeom>
        </p:spPr>
        <p:txBody>
          <a:bodyPr anchor="t" rtlCol="false" tIns="0" lIns="0" bIns="0" rIns="0">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name="Freeform 37" id="37"/>
          <p:cNvSpPr/>
          <p:nvPr/>
        </p:nvSpPr>
        <p:spPr>
          <a:xfrm flipH="false" flipV="false" rot="0">
            <a:off x="14128435" y="10401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891867" y="-1660725"/>
            <a:ext cx="4693046" cy="469304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a:ln w="952500" cap="sq">
              <a:solidFill>
                <a:srgbClr val="145DA0"/>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39603" y="1122782"/>
            <a:ext cx="7019697" cy="10556306"/>
            <a:chOff x="0" y="0"/>
            <a:chExt cx="660400" cy="993118"/>
          </a:xfrm>
        </p:grpSpPr>
        <p:sp>
          <p:nvSpPr>
            <p:cNvPr name="Freeform 6" id="6"/>
            <p:cNvSpPr/>
            <p:nvPr/>
          </p:nvSpPr>
          <p:spPr>
            <a:xfrm flipH="false" flipV="false" rot="0">
              <a:off x="0" y="0"/>
              <a:ext cx="660400" cy="993118"/>
            </a:xfrm>
            <a:custGeom>
              <a:avLst/>
              <a:gdLst/>
              <a:ahLst/>
              <a:cxnLst/>
              <a:rect r="r" b="b" t="t" l="l"/>
              <a:pathLst>
                <a:path h="99311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8C4EB6"/>
            </a:solidFill>
          </p:spPr>
        </p:sp>
        <p:sp>
          <p:nvSpPr>
            <p:cNvPr name="TextBox 7" id="7"/>
            <p:cNvSpPr txBox="true"/>
            <p:nvPr/>
          </p:nvSpPr>
          <p:spPr>
            <a:xfrm>
              <a:off x="0" y="88900"/>
              <a:ext cx="660400" cy="90421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10614313" y="1459818"/>
            <a:ext cx="6270276" cy="6270276"/>
            <a:chOff x="0" y="0"/>
            <a:chExt cx="8916670" cy="8916670"/>
          </a:xfrm>
        </p:grpSpPr>
        <p:sp>
          <p:nvSpPr>
            <p:cNvPr name="Freeform 9" id="9"/>
            <p:cNvSpPr/>
            <p:nvPr/>
          </p:nvSpPr>
          <p:spPr>
            <a:xfrm flipH="false" flipV="false" rot="0">
              <a:off x="6350" y="6350"/>
              <a:ext cx="8903970" cy="8903970"/>
            </a:xfrm>
            <a:custGeom>
              <a:avLst/>
              <a:gdLst/>
              <a:ahLst/>
              <a:cxnLst/>
              <a:rect r="r" b="b" t="t" l="l"/>
              <a:pathLst>
                <a:path h="8903970" w="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DFDFD"/>
            </a:solidFill>
          </p:spPr>
        </p:sp>
        <p:sp>
          <p:nvSpPr>
            <p:cNvPr name="Freeform 10" id="10"/>
            <p:cNvSpPr/>
            <p:nvPr/>
          </p:nvSpPr>
          <p:spPr>
            <a:xfrm flipH="false" flipV="false" rot="0">
              <a:off x="154940" y="154940"/>
              <a:ext cx="8605520" cy="8605520"/>
            </a:xfrm>
            <a:custGeom>
              <a:avLst/>
              <a:gdLst/>
              <a:ahLst/>
              <a:cxnLst/>
              <a:rect r="r" b="b" t="t" l="l"/>
              <a:pathLst>
                <a:path h="8605520" w="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2"/>
              <a:stretch>
                <a:fillRect l="-16666" t="0" r="-16666" b="0"/>
              </a:stretch>
            </a:blipFill>
          </p:spPr>
        </p:sp>
      </p:grpSp>
      <p:pic>
        <p:nvPicPr>
          <p:cNvPr name="Picture 11" id="11"/>
          <p:cNvPicPr>
            <a:picLocks noChangeAspect="true"/>
          </p:cNvPicPr>
          <p:nvPr/>
        </p:nvPicPr>
        <p:blipFill>
          <a:blip r:embed="rId3"/>
          <a:srcRect l="0" t="0" r="0" b="0"/>
          <a:stretch>
            <a:fillRect/>
          </a:stretch>
        </p:blipFill>
        <p:spPr>
          <a:xfrm flipH="false" flipV="false" rot="0">
            <a:off x="2205726" y="1878247"/>
            <a:ext cx="8229600" cy="8229600"/>
          </a:xfrm>
          <a:prstGeom prst="rect">
            <a:avLst/>
          </a:prstGeom>
        </p:spPr>
      </p:pic>
      <p:sp>
        <p:nvSpPr>
          <p:cNvPr name="TextBox 12" id="12"/>
          <p:cNvSpPr txBox="true"/>
          <p:nvPr/>
        </p:nvSpPr>
        <p:spPr>
          <a:xfrm rot="0">
            <a:off x="1374134" y="3827585"/>
            <a:ext cx="8414772" cy="3145638"/>
          </a:xfrm>
          <a:prstGeom prst="rect">
            <a:avLst/>
          </a:prstGeom>
        </p:spPr>
        <p:txBody>
          <a:bodyPr anchor="t" rtlCol="false" tIns="0" lIns="0" bIns="0" rIns="0">
            <a:spAutoFit/>
          </a:bodyPr>
          <a:lstStyle/>
          <a:p>
            <a:pPr algn="l" marL="546437" indent="-273218" lvl="1">
              <a:lnSpc>
                <a:spcPts val="3543"/>
              </a:lnSpc>
              <a:buFont typeface="Arial"/>
              <a:buChar char="•"/>
            </a:pPr>
            <a:r>
              <a:rPr lang="en-US" b="true" sz="2530" spc="-50">
                <a:solidFill>
                  <a:srgbClr val="8C52FF"/>
                </a:solidFill>
                <a:latin typeface="Poppins Bold"/>
                <a:ea typeface="Poppins Bold"/>
                <a:cs typeface="Poppins Bold"/>
                <a:sym typeface="Poppins Bold"/>
              </a:rPr>
              <a:t> </a:t>
            </a:r>
            <a:r>
              <a:rPr lang="en-US" b="true" sz="2530" spc="-50">
                <a:solidFill>
                  <a:srgbClr val="00569E"/>
                </a:solidFill>
                <a:latin typeface="Poppins Bold"/>
                <a:ea typeface="Poppins Bold"/>
                <a:cs typeface="Poppins Bold"/>
                <a:sym typeface="Poppins Bold"/>
              </a:rPr>
              <a:t>4.307 persoane cu dizabilități (copii și adulți)</a:t>
            </a:r>
            <a:r>
              <a:rPr lang="en-US" sz="2530" spc="-50">
                <a:solidFill>
                  <a:srgbClr val="00569E"/>
                </a:solidFill>
                <a:latin typeface="Poppins"/>
                <a:ea typeface="Poppins"/>
                <a:cs typeface="Poppins"/>
                <a:sym typeface="Poppins"/>
              </a:rPr>
              <a:t>,</a:t>
            </a:r>
            <a:r>
              <a:rPr lang="en-US" sz="2530" spc="-50">
                <a:solidFill>
                  <a:srgbClr val="051D40"/>
                </a:solidFill>
                <a:latin typeface="Poppins"/>
                <a:ea typeface="Poppins"/>
                <a:cs typeface="Poppins"/>
                <a:sym typeface="Poppins"/>
              </a:rPr>
              <a:t> pentru care mediul social, neadaptat deficienţelor lor fizice, senzoriale, psihice, mentale şi/sau asociate, le împiedică total sau le limitează accesul cu şanse egale la viaţa societăţii, necesitând măsuri de protecţie în sprijinul integrării şi incluziunii sociale.</a:t>
            </a:r>
          </a:p>
        </p:txBody>
      </p:sp>
      <p:sp>
        <p:nvSpPr>
          <p:cNvPr name="TextBox 13" id="13"/>
          <p:cNvSpPr txBox="true"/>
          <p:nvPr/>
        </p:nvSpPr>
        <p:spPr>
          <a:xfrm rot="0">
            <a:off x="3064931" y="2260798"/>
            <a:ext cx="6511190" cy="771523"/>
          </a:xfrm>
          <a:prstGeom prst="rect">
            <a:avLst/>
          </a:prstGeom>
        </p:spPr>
        <p:txBody>
          <a:bodyPr anchor="t" rtlCol="false" tIns="0" lIns="0" bIns="0" rIns="0">
            <a:spAutoFit/>
          </a:bodyPr>
          <a:lstStyle/>
          <a:p>
            <a:pPr algn="l">
              <a:lnSpc>
                <a:spcPts val="6300"/>
              </a:lnSpc>
              <a:spcBef>
                <a:spcPct val="0"/>
              </a:spcBef>
            </a:pPr>
            <a:r>
              <a:rPr lang="en-US" sz="4500">
                <a:solidFill>
                  <a:srgbClr val="145DA0"/>
                </a:solidFill>
                <a:latin typeface="Open Sans Extra Bold"/>
                <a:ea typeface="Open Sans Extra Bold"/>
                <a:cs typeface="Open Sans Extra Bold"/>
                <a:sym typeface="Open Sans Extra Bold"/>
              </a:rPr>
              <a:t>GRUPUL ȚINTĂ</a:t>
            </a:r>
          </a:p>
        </p:txBody>
      </p:sp>
      <p:sp>
        <p:nvSpPr>
          <p:cNvPr name="TextBox 14" id="14"/>
          <p:cNvSpPr txBox="true"/>
          <p:nvPr/>
        </p:nvSpPr>
        <p:spPr>
          <a:xfrm rot="0">
            <a:off x="1814600" y="7319276"/>
            <a:ext cx="7329400" cy="905860"/>
          </a:xfrm>
          <a:prstGeom prst="rect">
            <a:avLst/>
          </a:prstGeom>
        </p:spPr>
        <p:txBody>
          <a:bodyPr anchor="t" rtlCol="false" tIns="0" lIns="0" bIns="0" rIns="0">
            <a:spAutoFit/>
          </a:bodyPr>
          <a:lstStyle/>
          <a:p>
            <a:pPr algn="l">
              <a:lnSpc>
                <a:spcPts val="3620"/>
              </a:lnSpc>
              <a:spcBef>
                <a:spcPct val="0"/>
              </a:spcBef>
            </a:pPr>
            <a:r>
              <a:rPr lang="en-US" sz="2586">
                <a:solidFill>
                  <a:srgbClr val="8C4EB6"/>
                </a:solidFill>
                <a:latin typeface="Open Sans Extra Bold"/>
                <a:ea typeface="Open Sans Extra Bold"/>
                <a:cs typeface="Open Sans Extra Bold"/>
                <a:sym typeface="Open Sans Extra Bold"/>
              </a:rPr>
              <a:t>917</a:t>
            </a:r>
            <a:r>
              <a:rPr lang="en-US" sz="2586">
                <a:solidFill>
                  <a:srgbClr val="051D40"/>
                </a:solidFill>
                <a:latin typeface="Open Sans Extra Bold"/>
                <a:ea typeface="Open Sans Extra Bold"/>
                <a:cs typeface="Open Sans Extra Bold"/>
                <a:sym typeface="Open Sans Extra Bold"/>
              </a:rPr>
              <a:t>-</a:t>
            </a:r>
            <a:r>
              <a:rPr lang="en-US" sz="2586">
                <a:solidFill>
                  <a:srgbClr val="145DA0"/>
                </a:solidFill>
                <a:latin typeface="Open Sans Extra Bold"/>
                <a:ea typeface="Open Sans Extra Bold"/>
                <a:cs typeface="Open Sans Extra Bold"/>
                <a:sym typeface="Open Sans Extra Bold"/>
              </a:rPr>
              <a:t> persoane cu dizabilități vor fi selectate din regiunea București-Ilfov</a:t>
            </a:r>
          </a:p>
        </p:txBody>
      </p:sp>
      <p:sp>
        <p:nvSpPr>
          <p:cNvPr name="TextBox 15" id="15"/>
          <p:cNvSpPr txBox="true"/>
          <p:nvPr/>
        </p:nvSpPr>
        <p:spPr>
          <a:xfrm rot="0">
            <a:off x="1814600" y="8540522"/>
            <a:ext cx="7329400" cy="905860"/>
          </a:xfrm>
          <a:prstGeom prst="rect">
            <a:avLst/>
          </a:prstGeom>
        </p:spPr>
        <p:txBody>
          <a:bodyPr anchor="t" rtlCol="false" tIns="0" lIns="0" bIns="0" rIns="0">
            <a:spAutoFit/>
          </a:bodyPr>
          <a:lstStyle/>
          <a:p>
            <a:pPr algn="l">
              <a:lnSpc>
                <a:spcPts val="3620"/>
              </a:lnSpc>
              <a:spcBef>
                <a:spcPct val="0"/>
              </a:spcBef>
            </a:pPr>
            <a:r>
              <a:rPr lang="en-US" sz="2586">
                <a:solidFill>
                  <a:srgbClr val="8C4EB6"/>
                </a:solidFill>
                <a:latin typeface="Open Sans Extra Bold"/>
                <a:ea typeface="Open Sans Extra Bold"/>
                <a:cs typeface="Open Sans Extra Bold"/>
                <a:sym typeface="Open Sans Extra Bold"/>
              </a:rPr>
              <a:t>3390</a:t>
            </a:r>
            <a:r>
              <a:rPr lang="en-US" sz="2586">
                <a:solidFill>
                  <a:srgbClr val="051D40"/>
                </a:solidFill>
                <a:latin typeface="Open Sans Extra Bold"/>
                <a:ea typeface="Open Sans Extra Bold"/>
                <a:cs typeface="Open Sans Extra Bold"/>
                <a:sym typeface="Open Sans Extra Bold"/>
              </a:rPr>
              <a:t>- </a:t>
            </a:r>
            <a:r>
              <a:rPr lang="en-US" sz="2586">
                <a:solidFill>
                  <a:srgbClr val="145DA0"/>
                </a:solidFill>
                <a:latin typeface="Open Sans Extra Bold"/>
                <a:ea typeface="Open Sans Extra Bold"/>
                <a:cs typeface="Open Sans Extra Bold"/>
                <a:sym typeface="Open Sans Extra Bold"/>
              </a:rPr>
              <a:t>persoane cu dizabilități vor fi selectate din celelalte regiuni ale țării</a:t>
            </a:r>
          </a:p>
        </p:txBody>
      </p:sp>
      <p:sp>
        <p:nvSpPr>
          <p:cNvPr name="TextBox 16" id="16"/>
          <p:cNvSpPr txBox="true"/>
          <p:nvPr/>
        </p:nvSpPr>
        <p:spPr>
          <a:xfrm rot="0">
            <a:off x="15209485" y="81277"/>
            <a:ext cx="2603897" cy="604521"/>
          </a:xfrm>
          <a:prstGeom prst="rect">
            <a:avLst/>
          </a:prstGeom>
        </p:spPr>
        <p:txBody>
          <a:bodyPr anchor="t" rtlCol="false" tIns="0" lIns="0" bIns="0" rIns="0">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name="Freeform 17" id="17"/>
          <p:cNvSpPr/>
          <p:nvPr/>
        </p:nvSpPr>
        <p:spPr>
          <a:xfrm flipH="false" flipV="false" rot="0">
            <a:off x="14128435" y="10401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4"/>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78361" y="3960652"/>
            <a:ext cx="7526399" cy="7648893"/>
            <a:chOff x="0" y="0"/>
            <a:chExt cx="799783" cy="812800"/>
          </a:xfrm>
        </p:grpSpPr>
        <p:sp>
          <p:nvSpPr>
            <p:cNvPr name="Freeform 3" id="3"/>
            <p:cNvSpPr/>
            <p:nvPr/>
          </p:nvSpPr>
          <p:spPr>
            <a:xfrm flipH="false" flipV="false" rot="0">
              <a:off x="0" y="0"/>
              <a:ext cx="799783" cy="812800"/>
            </a:xfrm>
            <a:custGeom>
              <a:avLst/>
              <a:gdLst/>
              <a:ahLst/>
              <a:cxnLst/>
              <a:rect r="r" b="b" t="t" l="l"/>
              <a:pathLst>
                <a:path h="812800" w="799783">
                  <a:moveTo>
                    <a:pt x="399892" y="0"/>
                  </a:moveTo>
                  <a:cubicBezTo>
                    <a:pt x="179038" y="0"/>
                    <a:pt x="0" y="181951"/>
                    <a:pt x="0" y="406400"/>
                  </a:cubicBezTo>
                  <a:cubicBezTo>
                    <a:pt x="0" y="630849"/>
                    <a:pt x="179038" y="812800"/>
                    <a:pt x="399892" y="812800"/>
                  </a:cubicBezTo>
                  <a:cubicBezTo>
                    <a:pt x="620746" y="812800"/>
                    <a:pt x="799783" y="630849"/>
                    <a:pt x="799783" y="406400"/>
                  </a:cubicBezTo>
                  <a:cubicBezTo>
                    <a:pt x="799783" y="181951"/>
                    <a:pt x="620746" y="0"/>
                    <a:pt x="399892" y="0"/>
                  </a:cubicBezTo>
                  <a:close/>
                </a:path>
              </a:pathLst>
            </a:custGeom>
            <a:solidFill>
              <a:srgbClr val="8C4EB6"/>
            </a:solidFill>
          </p:spPr>
        </p:sp>
        <p:sp>
          <p:nvSpPr>
            <p:cNvPr name="TextBox 4" id="4"/>
            <p:cNvSpPr txBox="true"/>
            <p:nvPr/>
          </p:nvSpPr>
          <p:spPr>
            <a:xfrm>
              <a:off x="74980" y="38100"/>
              <a:ext cx="649824"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749226" y="545638"/>
            <a:ext cx="12705663" cy="9195724"/>
          </a:xfrm>
          <a:custGeom>
            <a:avLst/>
            <a:gdLst/>
            <a:ahLst/>
            <a:cxnLst/>
            <a:rect r="r" b="b" t="t" l="l"/>
            <a:pathLst>
              <a:path h="9195724" w="12705663">
                <a:moveTo>
                  <a:pt x="0" y="0"/>
                </a:moveTo>
                <a:lnTo>
                  <a:pt x="12705663" y="0"/>
                </a:lnTo>
                <a:lnTo>
                  <a:pt x="12705663" y="9195724"/>
                </a:lnTo>
                <a:lnTo>
                  <a:pt x="0" y="9195724"/>
                </a:lnTo>
                <a:lnTo>
                  <a:pt x="0" y="0"/>
                </a:lnTo>
                <a:close/>
              </a:path>
            </a:pathLst>
          </a:custGeom>
          <a:blipFill>
            <a:blip r:embed="rId2"/>
            <a:stretch>
              <a:fillRect l="0" t="0" r="0" b="0"/>
            </a:stretch>
          </a:blipFill>
        </p:spPr>
      </p:sp>
      <p:sp>
        <p:nvSpPr>
          <p:cNvPr name="TextBox 6" id="6"/>
          <p:cNvSpPr txBox="true"/>
          <p:nvPr/>
        </p:nvSpPr>
        <p:spPr>
          <a:xfrm rot="0">
            <a:off x="1993010" y="4639310"/>
            <a:ext cx="6759269" cy="903605"/>
          </a:xfrm>
          <a:prstGeom prst="rect">
            <a:avLst/>
          </a:prstGeom>
        </p:spPr>
        <p:txBody>
          <a:bodyPr anchor="t" rtlCol="false" tIns="0" lIns="0" bIns="0" rIns="0">
            <a:spAutoFit/>
          </a:bodyPr>
          <a:lstStyle/>
          <a:p>
            <a:pPr algn="ctr">
              <a:lnSpc>
                <a:spcPts val="7419"/>
              </a:lnSpc>
            </a:pPr>
            <a:r>
              <a:rPr lang="en-US" sz="5299" b="true">
                <a:solidFill>
                  <a:srgbClr val="8C4EB6"/>
                </a:solidFill>
                <a:latin typeface="Canva Sans Bold"/>
                <a:ea typeface="Canva Sans Bold"/>
                <a:cs typeface="Canva Sans Bold"/>
                <a:sym typeface="Canva Sans Bold"/>
              </a:rPr>
              <a:t> </a:t>
            </a:r>
            <a:r>
              <a:rPr lang="en-US" sz="5299" b="true">
                <a:solidFill>
                  <a:srgbClr val="8C4EB6"/>
                </a:solidFill>
                <a:latin typeface="Canva Sans Bold"/>
                <a:ea typeface="Canva Sans Bold"/>
                <a:cs typeface="Canva Sans Bold"/>
                <a:sym typeface="Canva Sans Bold"/>
              </a:rPr>
              <a:t>151.744.808,90 lei</a:t>
            </a:r>
          </a:p>
        </p:txBody>
      </p:sp>
      <p:sp>
        <p:nvSpPr>
          <p:cNvPr name="TextBox 7" id="7"/>
          <p:cNvSpPr txBox="true"/>
          <p:nvPr/>
        </p:nvSpPr>
        <p:spPr>
          <a:xfrm rot="0">
            <a:off x="1251960" y="3827302"/>
            <a:ext cx="8546353" cy="818134"/>
          </a:xfrm>
          <a:prstGeom prst="rect">
            <a:avLst/>
          </a:prstGeom>
        </p:spPr>
        <p:txBody>
          <a:bodyPr anchor="t" rtlCol="false" tIns="0" lIns="0" bIns="0" rIns="0">
            <a:spAutoFit/>
          </a:bodyPr>
          <a:lstStyle/>
          <a:p>
            <a:pPr algn="ctr">
              <a:lnSpc>
                <a:spcPts val="6355"/>
              </a:lnSpc>
            </a:pPr>
            <a:r>
              <a:rPr lang="en-US" sz="4539">
                <a:solidFill>
                  <a:srgbClr val="145DA0"/>
                </a:solidFill>
                <a:latin typeface="Poppins"/>
                <a:ea typeface="Poppins"/>
                <a:cs typeface="Poppins"/>
                <a:sym typeface="Poppins"/>
              </a:rPr>
              <a:t>FINANȚARE NERAMBURSABILĂ</a:t>
            </a:r>
          </a:p>
        </p:txBody>
      </p:sp>
      <p:sp>
        <p:nvSpPr>
          <p:cNvPr name="TextBox 8" id="8"/>
          <p:cNvSpPr txBox="true"/>
          <p:nvPr/>
        </p:nvSpPr>
        <p:spPr>
          <a:xfrm rot="0">
            <a:off x="2439063" y="6644149"/>
            <a:ext cx="2748795" cy="778510"/>
          </a:xfrm>
          <a:prstGeom prst="rect">
            <a:avLst/>
          </a:prstGeom>
        </p:spPr>
        <p:txBody>
          <a:bodyPr anchor="t" rtlCol="false" tIns="0" lIns="0" bIns="0" rIns="0">
            <a:spAutoFit/>
          </a:bodyPr>
          <a:lstStyle/>
          <a:p>
            <a:pPr algn="ctr">
              <a:lnSpc>
                <a:spcPts val="6440"/>
              </a:lnSpc>
            </a:pPr>
            <a:r>
              <a:rPr lang="en-US" sz="4600" b="true">
                <a:solidFill>
                  <a:srgbClr val="145DA0"/>
                </a:solidFill>
                <a:latin typeface="Canva Sans Bold"/>
                <a:ea typeface="Canva Sans Bold"/>
                <a:cs typeface="Canva Sans Bold"/>
                <a:sym typeface="Canva Sans Bold"/>
              </a:rPr>
              <a:t>ANPDPD</a:t>
            </a:r>
          </a:p>
        </p:txBody>
      </p:sp>
      <p:sp>
        <p:nvSpPr>
          <p:cNvPr name="TextBox 9" id="9"/>
          <p:cNvSpPr txBox="true"/>
          <p:nvPr/>
        </p:nvSpPr>
        <p:spPr>
          <a:xfrm rot="0">
            <a:off x="2439063" y="7899875"/>
            <a:ext cx="2043764" cy="778510"/>
          </a:xfrm>
          <a:prstGeom prst="rect">
            <a:avLst/>
          </a:prstGeom>
        </p:spPr>
        <p:txBody>
          <a:bodyPr anchor="t" rtlCol="false" tIns="0" lIns="0" bIns="0" rIns="0">
            <a:spAutoFit/>
          </a:bodyPr>
          <a:lstStyle/>
          <a:p>
            <a:pPr algn="ctr">
              <a:lnSpc>
                <a:spcPts val="6440"/>
              </a:lnSpc>
            </a:pPr>
            <a:r>
              <a:rPr lang="en-US" sz="4600" b="true">
                <a:solidFill>
                  <a:srgbClr val="145DA0"/>
                </a:solidFill>
                <a:latin typeface="Canva Sans Bold"/>
                <a:ea typeface="Canva Sans Bold"/>
                <a:cs typeface="Canva Sans Bold"/>
                <a:sym typeface="Canva Sans Bold"/>
              </a:rPr>
              <a:t>MMSS</a:t>
            </a:r>
          </a:p>
        </p:txBody>
      </p:sp>
      <p:sp>
        <p:nvSpPr>
          <p:cNvPr name="TextBox 10" id="10"/>
          <p:cNvSpPr txBox="true"/>
          <p:nvPr/>
        </p:nvSpPr>
        <p:spPr>
          <a:xfrm rot="0">
            <a:off x="5877010" y="6852280"/>
            <a:ext cx="3945790" cy="555768"/>
          </a:xfrm>
          <a:prstGeom prst="rect">
            <a:avLst/>
          </a:prstGeom>
        </p:spPr>
        <p:txBody>
          <a:bodyPr anchor="t" rtlCol="false" tIns="0" lIns="0" bIns="0" rIns="0">
            <a:spAutoFit/>
          </a:bodyPr>
          <a:lstStyle/>
          <a:p>
            <a:pPr algn="ctr" marL="0" indent="0" lvl="0">
              <a:lnSpc>
                <a:spcPts val="4542"/>
              </a:lnSpc>
              <a:spcBef>
                <a:spcPct val="0"/>
              </a:spcBef>
            </a:pPr>
            <a:r>
              <a:rPr lang="en-US" sz="3244">
                <a:solidFill>
                  <a:srgbClr val="8C4EB6"/>
                </a:solidFill>
                <a:latin typeface="Open Sans Extra Bold"/>
                <a:ea typeface="Open Sans Extra Bold"/>
                <a:cs typeface="Open Sans Extra Bold"/>
                <a:sym typeface="Open Sans Extra Bold"/>
              </a:rPr>
              <a:t>208.414.991,50 lei</a:t>
            </a:r>
          </a:p>
        </p:txBody>
      </p:sp>
      <p:sp>
        <p:nvSpPr>
          <p:cNvPr name="TextBox 11" id="11"/>
          <p:cNvSpPr txBox="true"/>
          <p:nvPr/>
        </p:nvSpPr>
        <p:spPr>
          <a:xfrm rot="0">
            <a:off x="6465261" y="7918925"/>
            <a:ext cx="3220938" cy="563881"/>
          </a:xfrm>
          <a:prstGeom prst="rect">
            <a:avLst/>
          </a:prstGeom>
        </p:spPr>
        <p:txBody>
          <a:bodyPr anchor="t" rtlCol="false" tIns="0" lIns="0" bIns="0" rIns="0">
            <a:spAutoFit/>
          </a:bodyPr>
          <a:lstStyle/>
          <a:p>
            <a:pPr algn="ctr">
              <a:lnSpc>
                <a:spcPts val="4619"/>
              </a:lnSpc>
              <a:spcBef>
                <a:spcPct val="0"/>
              </a:spcBef>
            </a:pPr>
            <a:r>
              <a:rPr lang="en-US" b="true" sz="3299">
                <a:solidFill>
                  <a:srgbClr val="8C4EB6"/>
                </a:solidFill>
                <a:latin typeface="Open Sans Extra Bold"/>
                <a:ea typeface="Open Sans Extra Bold"/>
                <a:cs typeface="Open Sans Extra Bold"/>
                <a:sym typeface="Open Sans Extra Bold"/>
              </a:rPr>
              <a:t>2.003.806,00 lei</a:t>
            </a:r>
          </a:p>
        </p:txBody>
      </p:sp>
      <p:sp>
        <p:nvSpPr>
          <p:cNvPr name="TextBox 12" id="12"/>
          <p:cNvSpPr txBox="true"/>
          <p:nvPr/>
        </p:nvSpPr>
        <p:spPr>
          <a:xfrm rot="0">
            <a:off x="1519476" y="895350"/>
            <a:ext cx="8715068" cy="1671307"/>
          </a:xfrm>
          <a:prstGeom prst="rect">
            <a:avLst/>
          </a:prstGeom>
        </p:spPr>
        <p:txBody>
          <a:bodyPr anchor="t" rtlCol="false" tIns="0" lIns="0" bIns="0" rIns="0">
            <a:spAutoFit/>
          </a:bodyPr>
          <a:lstStyle/>
          <a:p>
            <a:pPr algn="ctr">
              <a:lnSpc>
                <a:spcPts val="6580"/>
              </a:lnSpc>
            </a:pPr>
            <a:r>
              <a:rPr lang="en-US" sz="4700">
                <a:solidFill>
                  <a:srgbClr val="145DA0"/>
                </a:solidFill>
                <a:latin typeface="Poppins"/>
                <a:ea typeface="Poppins"/>
                <a:cs typeface="Poppins"/>
                <a:sym typeface="Poppins"/>
              </a:rPr>
              <a:t>TOTAL BUGET PROIECT </a:t>
            </a:r>
          </a:p>
          <a:p>
            <a:pPr algn="ctr">
              <a:lnSpc>
                <a:spcPts val="6580"/>
              </a:lnSpc>
            </a:pPr>
            <a:r>
              <a:rPr lang="en-US" sz="4700">
                <a:solidFill>
                  <a:srgbClr val="8C4EB6"/>
                </a:solidFill>
                <a:latin typeface="Poppins"/>
                <a:ea typeface="Poppins"/>
                <a:cs typeface="Poppins"/>
                <a:sym typeface="Poppins"/>
              </a:rPr>
              <a:t>-TECH ASSIST- </a:t>
            </a:r>
          </a:p>
        </p:txBody>
      </p:sp>
      <p:sp>
        <p:nvSpPr>
          <p:cNvPr name="TextBox 13" id="13"/>
          <p:cNvSpPr txBox="true"/>
          <p:nvPr/>
        </p:nvSpPr>
        <p:spPr>
          <a:xfrm rot="0">
            <a:off x="2784271" y="2463178"/>
            <a:ext cx="6185478" cy="935499"/>
          </a:xfrm>
          <a:prstGeom prst="rect">
            <a:avLst/>
          </a:prstGeom>
        </p:spPr>
        <p:txBody>
          <a:bodyPr anchor="t" rtlCol="false" tIns="0" lIns="0" bIns="0" rIns="0">
            <a:spAutoFit/>
          </a:bodyPr>
          <a:lstStyle/>
          <a:p>
            <a:pPr algn="ctr" marL="0" indent="0" lvl="0">
              <a:lnSpc>
                <a:spcPts val="7762"/>
              </a:lnSpc>
              <a:spcBef>
                <a:spcPct val="0"/>
              </a:spcBef>
            </a:pPr>
            <a:r>
              <a:rPr lang="en-US" b="true" sz="5544">
                <a:solidFill>
                  <a:srgbClr val="145DA0"/>
                </a:solidFill>
                <a:latin typeface="Canva Sans Bold"/>
                <a:ea typeface="Canva Sans Bold"/>
                <a:cs typeface="Canva Sans Bold"/>
                <a:sym typeface="Canva Sans Bold"/>
              </a:rPr>
              <a:t>210.418.797,50 lei</a:t>
            </a:r>
          </a:p>
        </p:txBody>
      </p:sp>
      <p:sp>
        <p:nvSpPr>
          <p:cNvPr name="TextBox 14" id="14"/>
          <p:cNvSpPr txBox="true"/>
          <p:nvPr/>
        </p:nvSpPr>
        <p:spPr>
          <a:xfrm rot="0">
            <a:off x="13669336" y="513690"/>
            <a:ext cx="3926393" cy="604521"/>
          </a:xfrm>
          <a:prstGeom prst="rect">
            <a:avLst/>
          </a:prstGeom>
        </p:spPr>
        <p:txBody>
          <a:bodyPr anchor="t" rtlCol="false" tIns="0" lIns="0" bIns="0" rIns="0">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name="Freeform 15" id="15"/>
          <p:cNvSpPr/>
          <p:nvPr/>
        </p:nvSpPr>
        <p:spPr>
          <a:xfrm flipH="false" flipV="false" rot="0">
            <a:off x="14468911" y="5143500"/>
            <a:ext cx="3576522" cy="3798460"/>
          </a:xfrm>
          <a:custGeom>
            <a:avLst/>
            <a:gdLst/>
            <a:ahLst/>
            <a:cxnLst/>
            <a:rect r="r" b="b" t="t" l="l"/>
            <a:pathLst>
              <a:path h="3798460" w="3576522">
                <a:moveTo>
                  <a:pt x="0" y="0"/>
                </a:moveTo>
                <a:lnTo>
                  <a:pt x="3576522" y="0"/>
                </a:lnTo>
                <a:lnTo>
                  <a:pt x="3576522" y="3798460"/>
                </a:lnTo>
                <a:lnTo>
                  <a:pt x="0" y="3798460"/>
                </a:lnTo>
                <a:lnTo>
                  <a:pt x="0" y="0"/>
                </a:lnTo>
                <a:close/>
              </a:path>
            </a:pathLst>
          </a:custGeom>
          <a:blipFill>
            <a:blip r:embed="rId3"/>
            <a:stretch>
              <a:fillRect l="0" t="0" r="0" b="0"/>
            </a:stretch>
          </a:blipFill>
        </p:spPr>
      </p:sp>
      <p:sp>
        <p:nvSpPr>
          <p:cNvPr name="TextBox 16" id="16"/>
          <p:cNvSpPr txBox="true"/>
          <p:nvPr/>
        </p:nvSpPr>
        <p:spPr>
          <a:xfrm rot="0">
            <a:off x="13793914" y="1042011"/>
            <a:ext cx="3801814" cy="631097"/>
          </a:xfrm>
          <a:prstGeom prst="rect">
            <a:avLst/>
          </a:prstGeom>
        </p:spPr>
        <p:txBody>
          <a:bodyPr anchor="t" rtlCol="false" tIns="0" lIns="0" bIns="0" rIns="0">
            <a:spAutoFit/>
          </a:bodyPr>
          <a:lstStyle/>
          <a:p>
            <a:pPr algn="ctr">
              <a:lnSpc>
                <a:spcPts val="5115"/>
              </a:lnSpc>
              <a:spcBef>
                <a:spcPct val="0"/>
              </a:spcBef>
            </a:pPr>
            <a:r>
              <a:rPr lang="en-US" sz="3653" spc="-73">
                <a:solidFill>
                  <a:srgbClr val="00569E"/>
                </a:solidFill>
                <a:latin typeface="Buffalo"/>
                <a:ea typeface="Buffalo"/>
                <a:cs typeface="Buffalo"/>
                <a:sym typeface="Buffalo"/>
              </a:rPr>
              <a:t>tehnologia care deschide drumuri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4517814" y="-315404"/>
            <a:ext cx="3964281" cy="10917809"/>
            <a:chOff x="0" y="0"/>
            <a:chExt cx="1044090" cy="2875472"/>
          </a:xfrm>
        </p:grpSpPr>
        <p:sp>
          <p:nvSpPr>
            <p:cNvPr name="Freeform 3" id="3"/>
            <p:cNvSpPr/>
            <p:nvPr/>
          </p:nvSpPr>
          <p:spPr>
            <a:xfrm flipH="false" flipV="false" rot="0">
              <a:off x="0" y="0"/>
              <a:ext cx="1044090" cy="2875472"/>
            </a:xfrm>
            <a:custGeom>
              <a:avLst/>
              <a:gdLst/>
              <a:ahLst/>
              <a:cxnLst/>
              <a:rect r="r" b="b" t="t" l="l"/>
              <a:pathLst>
                <a:path h="2875472" w="1044090">
                  <a:moveTo>
                    <a:pt x="0" y="0"/>
                  </a:moveTo>
                  <a:lnTo>
                    <a:pt x="1044090" y="0"/>
                  </a:lnTo>
                  <a:lnTo>
                    <a:pt x="1044090" y="2875472"/>
                  </a:lnTo>
                  <a:lnTo>
                    <a:pt x="0" y="2875472"/>
                  </a:lnTo>
                  <a:close/>
                </a:path>
              </a:pathLst>
            </a:custGeom>
            <a:solidFill>
              <a:srgbClr val="8C4EB6"/>
            </a:solidFill>
            <a:ln cap="sq">
              <a:noFill/>
              <a:prstDash val="solid"/>
              <a:miter/>
            </a:ln>
          </p:spPr>
        </p:sp>
        <p:sp>
          <p:nvSpPr>
            <p:cNvPr name="TextBox 4" id="4"/>
            <p:cNvSpPr txBox="true"/>
            <p:nvPr/>
          </p:nvSpPr>
          <p:spPr>
            <a:xfrm>
              <a:off x="0" y="-38100"/>
              <a:ext cx="1044090" cy="2913572"/>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5" id="5"/>
          <p:cNvGrpSpPr/>
          <p:nvPr/>
        </p:nvGrpSpPr>
        <p:grpSpPr>
          <a:xfrm rot="0">
            <a:off x="-1318580" y="-1351176"/>
            <a:ext cx="3735531" cy="37355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C4EB6"/>
            </a:solidFill>
            <a:ln w="952500" cap="sq">
              <a:solidFill>
                <a:srgbClr val="8C4EB6"/>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5400000">
            <a:off x="1612297" y="4430937"/>
            <a:ext cx="510937" cy="453341"/>
          </a:xfrm>
          <a:custGeom>
            <a:avLst/>
            <a:gdLst/>
            <a:ahLst/>
            <a:cxnLst/>
            <a:rect r="r" b="b" t="t" l="l"/>
            <a:pathLst>
              <a:path h="453341" w="510937">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612297" y="7663946"/>
            <a:ext cx="510937" cy="453341"/>
          </a:xfrm>
          <a:custGeom>
            <a:avLst/>
            <a:gdLst/>
            <a:ahLst/>
            <a:cxnLst/>
            <a:rect r="r" b="b" t="t" l="l"/>
            <a:pathLst>
              <a:path h="453341" w="510937">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3529028" y="1430516"/>
            <a:ext cx="4175355" cy="7998315"/>
          </a:xfrm>
          <a:custGeom>
            <a:avLst/>
            <a:gdLst/>
            <a:ahLst/>
            <a:cxnLst/>
            <a:rect r="r" b="b" t="t" l="l"/>
            <a:pathLst>
              <a:path h="7998315" w="4175355">
                <a:moveTo>
                  <a:pt x="0" y="0"/>
                </a:moveTo>
                <a:lnTo>
                  <a:pt x="4175356" y="0"/>
                </a:lnTo>
                <a:lnTo>
                  <a:pt x="4175356" y="7998315"/>
                </a:lnTo>
                <a:lnTo>
                  <a:pt x="0" y="7998315"/>
                </a:lnTo>
                <a:lnTo>
                  <a:pt x="0" y="0"/>
                </a:lnTo>
                <a:close/>
              </a:path>
            </a:pathLst>
          </a:custGeom>
          <a:blipFill>
            <a:blip r:embed="rId4"/>
            <a:stretch>
              <a:fillRect l="-88361" t="0" r="-98978" b="0"/>
            </a:stretch>
          </a:blipFill>
        </p:spPr>
      </p:sp>
      <p:sp>
        <p:nvSpPr>
          <p:cNvPr name="TextBox 11" id="11"/>
          <p:cNvSpPr txBox="true"/>
          <p:nvPr/>
        </p:nvSpPr>
        <p:spPr>
          <a:xfrm rot="0">
            <a:off x="2585110" y="1325741"/>
            <a:ext cx="9868793" cy="929122"/>
          </a:xfrm>
          <a:prstGeom prst="rect">
            <a:avLst/>
          </a:prstGeom>
        </p:spPr>
        <p:txBody>
          <a:bodyPr anchor="t" rtlCol="false" tIns="0" lIns="0" bIns="0" rIns="0">
            <a:spAutoFit/>
          </a:bodyPr>
          <a:lstStyle/>
          <a:p>
            <a:pPr algn="l">
              <a:lnSpc>
                <a:spcPts val="7588"/>
              </a:lnSpc>
              <a:spcBef>
                <a:spcPct val="0"/>
              </a:spcBef>
            </a:pPr>
            <a:r>
              <a:rPr lang="en-US" sz="5420">
                <a:solidFill>
                  <a:srgbClr val="145DA0"/>
                </a:solidFill>
                <a:latin typeface="Open Sans Extra Bold"/>
                <a:ea typeface="Open Sans Extra Bold"/>
                <a:cs typeface="Open Sans Extra Bold"/>
                <a:sym typeface="Open Sans Extra Bold"/>
              </a:rPr>
              <a:t>INDICATORI DE REZULTAT</a:t>
            </a:r>
          </a:p>
        </p:txBody>
      </p:sp>
      <p:sp>
        <p:nvSpPr>
          <p:cNvPr name="TextBox 12" id="12"/>
          <p:cNvSpPr txBox="true"/>
          <p:nvPr/>
        </p:nvSpPr>
        <p:spPr>
          <a:xfrm rot="0">
            <a:off x="2285307" y="4156005"/>
            <a:ext cx="5919997" cy="1645191"/>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6S17</a:t>
            </a:r>
            <a:r>
              <a:rPr lang="en-US" sz="2353" spc="-47">
                <a:solidFill>
                  <a:srgbClr val="051D40"/>
                </a:solidFill>
                <a:latin typeface="Poppins"/>
                <a:ea typeface="Poppins"/>
                <a:cs typeface="Poppins"/>
                <a:sym typeface="Poppins"/>
              </a:rPr>
              <a:t>_Persoane cu dizabilități a caror situatie s-a ameliorat la încetarea calitatii de participant (număr de persoane)</a:t>
            </a:r>
          </a:p>
        </p:txBody>
      </p:sp>
      <p:sp>
        <p:nvSpPr>
          <p:cNvPr name="TextBox 13" id="13"/>
          <p:cNvSpPr txBox="true"/>
          <p:nvPr/>
        </p:nvSpPr>
        <p:spPr>
          <a:xfrm rot="0">
            <a:off x="9144000" y="4152924"/>
            <a:ext cx="4277243" cy="72888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putin dezvoltată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3.390  persoane</a:t>
            </a:r>
          </a:p>
        </p:txBody>
      </p:sp>
      <p:sp>
        <p:nvSpPr>
          <p:cNvPr name="TextBox 14" id="14"/>
          <p:cNvSpPr txBox="true"/>
          <p:nvPr/>
        </p:nvSpPr>
        <p:spPr>
          <a:xfrm rot="0">
            <a:off x="9144000" y="5072310"/>
            <a:ext cx="3962784" cy="728886"/>
          </a:xfrm>
          <a:prstGeom prst="rect">
            <a:avLst/>
          </a:prstGeom>
        </p:spPr>
        <p:txBody>
          <a:bodyPr anchor="t" rtlCol="false" tIns="0" lIns="0" bIns="0" rIns="0">
            <a:spAutoFit/>
          </a:bodyPr>
          <a:lstStyle/>
          <a:p>
            <a:pPr algn="just">
              <a:lnSpc>
                <a:spcPts val="2875"/>
              </a:lnSpc>
              <a:spcBef>
                <a:spcPct val="0"/>
              </a:spcBef>
            </a:pPr>
            <a:r>
              <a:rPr lang="en-US" b="true" sz="2053" spc="-41">
                <a:solidFill>
                  <a:srgbClr val="051D40"/>
                </a:solidFill>
                <a:latin typeface="Poppins Bold"/>
                <a:ea typeface="Poppins Bold"/>
                <a:cs typeface="Poppins Bold"/>
                <a:sym typeface="Poppins Bold"/>
              </a:rPr>
              <a:t>Regiune mai  dezvoltată 917 persoane</a:t>
            </a:r>
          </a:p>
        </p:txBody>
      </p:sp>
      <p:sp>
        <p:nvSpPr>
          <p:cNvPr name="TextBox 15" id="15"/>
          <p:cNvSpPr txBox="true"/>
          <p:nvPr/>
        </p:nvSpPr>
        <p:spPr>
          <a:xfrm rot="0">
            <a:off x="2285307" y="7239471"/>
            <a:ext cx="5919997" cy="1235616"/>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6S39</a:t>
            </a:r>
            <a:r>
              <a:rPr lang="en-US" sz="2353" spc="-47">
                <a:solidFill>
                  <a:srgbClr val="051D40"/>
                </a:solidFill>
                <a:latin typeface="Poppins"/>
                <a:ea typeface="Poppins"/>
                <a:cs typeface="Poppins"/>
                <a:sym typeface="Poppins"/>
              </a:rPr>
              <a:t>_Persoane cu dizabilități care utilizează echipamente asistive (persoane) </a:t>
            </a:r>
          </a:p>
        </p:txBody>
      </p:sp>
      <p:sp>
        <p:nvSpPr>
          <p:cNvPr name="TextBox 16" id="16"/>
          <p:cNvSpPr txBox="true"/>
          <p:nvPr/>
        </p:nvSpPr>
        <p:spPr>
          <a:xfrm rot="0">
            <a:off x="9144000" y="8529414"/>
            <a:ext cx="3962784" cy="728886"/>
          </a:xfrm>
          <a:prstGeom prst="rect">
            <a:avLst/>
          </a:prstGeom>
        </p:spPr>
        <p:txBody>
          <a:bodyPr anchor="t" rtlCol="false" tIns="0" lIns="0" bIns="0" rIns="0">
            <a:spAutoFit/>
          </a:bodyPr>
          <a:lstStyle/>
          <a:p>
            <a:pPr algn="just">
              <a:lnSpc>
                <a:spcPts val="2875"/>
              </a:lnSpc>
              <a:spcBef>
                <a:spcPct val="0"/>
              </a:spcBef>
            </a:pPr>
            <a:r>
              <a:rPr lang="en-US" b="true" sz="2053" spc="-41">
                <a:solidFill>
                  <a:srgbClr val="051D40"/>
                </a:solidFill>
                <a:latin typeface="Poppins Bold"/>
                <a:ea typeface="Poppins Bold"/>
                <a:cs typeface="Poppins Bold"/>
                <a:sym typeface="Poppins Bold"/>
              </a:rPr>
              <a:t>Regiune mai dezvoltată 917  persoane</a:t>
            </a:r>
          </a:p>
        </p:txBody>
      </p:sp>
      <p:sp>
        <p:nvSpPr>
          <p:cNvPr name="TextBox 17" id="17"/>
          <p:cNvSpPr txBox="true"/>
          <p:nvPr/>
        </p:nvSpPr>
        <p:spPr>
          <a:xfrm rot="0">
            <a:off x="9144000" y="7248996"/>
            <a:ext cx="3785422" cy="728886"/>
          </a:xfrm>
          <a:prstGeom prst="rect">
            <a:avLst/>
          </a:prstGeom>
        </p:spPr>
        <p:txBody>
          <a:bodyPr anchor="t" rtlCol="false" tIns="0" lIns="0" bIns="0" rIns="0">
            <a:spAutoFit/>
          </a:bodyPr>
          <a:lstStyle/>
          <a:p>
            <a:pPr algn="just">
              <a:lnSpc>
                <a:spcPts val="2875"/>
              </a:lnSpc>
              <a:spcBef>
                <a:spcPct val="0"/>
              </a:spcBef>
            </a:pPr>
            <a:r>
              <a:rPr lang="en-US" b="true" sz="2053" spc="-41">
                <a:solidFill>
                  <a:srgbClr val="051D40"/>
                </a:solidFill>
                <a:latin typeface="Poppins Bold"/>
                <a:ea typeface="Poppins Bold"/>
                <a:cs typeface="Poppins Bold"/>
                <a:sym typeface="Poppins Bold"/>
              </a:rPr>
              <a:t>Regiune mai putin dezvoltată 3.390  persoane</a:t>
            </a:r>
          </a:p>
        </p:txBody>
      </p:sp>
      <p:sp>
        <p:nvSpPr>
          <p:cNvPr name="AutoShape 18" id="18"/>
          <p:cNvSpPr/>
          <p:nvPr/>
        </p:nvSpPr>
        <p:spPr>
          <a:xfrm flipV="true">
            <a:off x="8767435" y="3897488"/>
            <a:ext cx="0" cy="2031177"/>
          </a:xfrm>
          <a:prstGeom prst="line">
            <a:avLst/>
          </a:prstGeom>
          <a:ln cap="flat" w="38100">
            <a:solidFill>
              <a:srgbClr val="000000"/>
            </a:solidFill>
            <a:prstDash val="solid"/>
            <a:headEnd type="arrow" len="sm" w="med"/>
            <a:tailEnd type="arrow" len="sm" w="med"/>
          </a:ln>
        </p:spPr>
      </p:sp>
      <p:sp>
        <p:nvSpPr>
          <p:cNvPr name="AutoShape 19" id="19"/>
          <p:cNvSpPr/>
          <p:nvPr/>
        </p:nvSpPr>
        <p:spPr>
          <a:xfrm flipV="true">
            <a:off x="8767435" y="7227123"/>
            <a:ext cx="0" cy="2031177"/>
          </a:xfrm>
          <a:prstGeom prst="line">
            <a:avLst/>
          </a:prstGeom>
          <a:ln cap="flat" w="38100">
            <a:solidFill>
              <a:srgbClr val="000000"/>
            </a:solidFill>
            <a:prstDash val="solid"/>
            <a:headEnd type="arrow" len="sm" w="med"/>
            <a:tailEnd type="arrow" len="sm" w="med"/>
          </a:ln>
        </p:spPr>
      </p:sp>
      <p:sp>
        <p:nvSpPr>
          <p:cNvPr name="TextBox 20" id="20"/>
          <p:cNvSpPr txBox="true"/>
          <p:nvPr/>
        </p:nvSpPr>
        <p:spPr>
          <a:xfrm rot="0">
            <a:off x="0" y="9514920"/>
            <a:ext cx="3926393" cy="604521"/>
          </a:xfrm>
          <a:prstGeom prst="rect">
            <a:avLst/>
          </a:prstGeom>
        </p:spPr>
        <p:txBody>
          <a:bodyPr anchor="t" rtlCol="false" tIns="0" lIns="0" bIns="0" rIns="0">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name="Freeform 21" id="21"/>
          <p:cNvSpPr/>
          <p:nvPr/>
        </p:nvSpPr>
        <p:spPr>
          <a:xfrm flipH="false" flipV="false" rot="0">
            <a:off x="3491062" y="936231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4517814" y="-315404"/>
            <a:ext cx="3964281" cy="10917809"/>
            <a:chOff x="0" y="0"/>
            <a:chExt cx="1044090" cy="2875472"/>
          </a:xfrm>
        </p:grpSpPr>
        <p:sp>
          <p:nvSpPr>
            <p:cNvPr name="Freeform 3" id="3"/>
            <p:cNvSpPr/>
            <p:nvPr/>
          </p:nvSpPr>
          <p:spPr>
            <a:xfrm flipH="false" flipV="false" rot="0">
              <a:off x="0" y="0"/>
              <a:ext cx="1044090" cy="2875472"/>
            </a:xfrm>
            <a:custGeom>
              <a:avLst/>
              <a:gdLst/>
              <a:ahLst/>
              <a:cxnLst/>
              <a:rect r="r" b="b" t="t" l="l"/>
              <a:pathLst>
                <a:path h="2875472" w="1044090">
                  <a:moveTo>
                    <a:pt x="0" y="0"/>
                  </a:moveTo>
                  <a:lnTo>
                    <a:pt x="1044090" y="0"/>
                  </a:lnTo>
                  <a:lnTo>
                    <a:pt x="1044090" y="2875472"/>
                  </a:lnTo>
                  <a:lnTo>
                    <a:pt x="0" y="2875472"/>
                  </a:lnTo>
                  <a:close/>
                </a:path>
              </a:pathLst>
            </a:custGeom>
            <a:solidFill>
              <a:srgbClr val="8C4EB6"/>
            </a:solidFill>
            <a:ln cap="sq">
              <a:noFill/>
              <a:prstDash val="solid"/>
              <a:miter/>
            </a:ln>
          </p:spPr>
        </p:sp>
        <p:sp>
          <p:nvSpPr>
            <p:cNvPr name="TextBox 4" id="4"/>
            <p:cNvSpPr txBox="true"/>
            <p:nvPr/>
          </p:nvSpPr>
          <p:spPr>
            <a:xfrm>
              <a:off x="0" y="-38100"/>
              <a:ext cx="1044090" cy="2913572"/>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5" id="5"/>
          <p:cNvGrpSpPr/>
          <p:nvPr/>
        </p:nvGrpSpPr>
        <p:grpSpPr>
          <a:xfrm rot="0">
            <a:off x="-1867766" y="-1614217"/>
            <a:ext cx="3735531" cy="37355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952500" cap="sq">
              <a:solidFill>
                <a:srgbClr val="8C4EB6"/>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5400000">
            <a:off x="1289486" y="3309964"/>
            <a:ext cx="510937" cy="453341"/>
          </a:xfrm>
          <a:custGeom>
            <a:avLst/>
            <a:gdLst/>
            <a:ahLst/>
            <a:cxnLst/>
            <a:rect r="r" b="b" t="t" l="l"/>
            <a:pathLst>
              <a:path h="453341" w="510937">
                <a:moveTo>
                  <a:pt x="0" y="0"/>
                </a:moveTo>
                <a:lnTo>
                  <a:pt x="510937" y="0"/>
                </a:lnTo>
                <a:lnTo>
                  <a:pt x="510937" y="453341"/>
                </a:lnTo>
                <a:lnTo>
                  <a:pt x="0" y="4533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1385627" y="8201531"/>
            <a:ext cx="510937" cy="453341"/>
          </a:xfrm>
          <a:custGeom>
            <a:avLst/>
            <a:gdLst/>
            <a:ahLst/>
            <a:cxnLst/>
            <a:rect r="r" b="b" t="t" l="l"/>
            <a:pathLst>
              <a:path h="453341" w="510937">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400000">
            <a:off x="1326918" y="5675769"/>
            <a:ext cx="510937" cy="453341"/>
          </a:xfrm>
          <a:custGeom>
            <a:avLst/>
            <a:gdLst/>
            <a:ahLst/>
            <a:cxnLst/>
            <a:rect r="r" b="b" t="t" l="l"/>
            <a:pathLst>
              <a:path h="453341" w="510937">
                <a:moveTo>
                  <a:pt x="0" y="0"/>
                </a:moveTo>
                <a:lnTo>
                  <a:pt x="510937" y="0"/>
                </a:lnTo>
                <a:lnTo>
                  <a:pt x="510937" y="453340"/>
                </a:lnTo>
                <a:lnTo>
                  <a:pt x="0" y="4533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3316830" y="930460"/>
            <a:ext cx="4752201" cy="8229600"/>
          </a:xfrm>
          <a:custGeom>
            <a:avLst/>
            <a:gdLst/>
            <a:ahLst/>
            <a:cxnLst/>
            <a:rect r="r" b="b" t="t" l="l"/>
            <a:pathLst>
              <a:path h="8229600" w="4752201">
                <a:moveTo>
                  <a:pt x="0" y="0"/>
                </a:moveTo>
                <a:lnTo>
                  <a:pt x="4752200" y="0"/>
                </a:lnTo>
                <a:lnTo>
                  <a:pt x="4752200" y="8229600"/>
                </a:lnTo>
                <a:lnTo>
                  <a:pt x="0" y="8229600"/>
                </a:lnTo>
                <a:lnTo>
                  <a:pt x="0" y="0"/>
                </a:lnTo>
                <a:close/>
              </a:path>
            </a:pathLst>
          </a:custGeom>
          <a:blipFill>
            <a:blip r:embed="rId4"/>
            <a:stretch>
              <a:fillRect l="-6308" t="0" r="-9068" b="0"/>
            </a:stretch>
          </a:blipFill>
        </p:spPr>
      </p:sp>
      <p:sp>
        <p:nvSpPr>
          <p:cNvPr name="TextBox 12" id="12"/>
          <p:cNvSpPr txBox="true"/>
          <p:nvPr/>
        </p:nvSpPr>
        <p:spPr>
          <a:xfrm rot="0">
            <a:off x="2493902" y="923925"/>
            <a:ext cx="9868793" cy="929122"/>
          </a:xfrm>
          <a:prstGeom prst="rect">
            <a:avLst/>
          </a:prstGeom>
        </p:spPr>
        <p:txBody>
          <a:bodyPr anchor="t" rtlCol="false" tIns="0" lIns="0" bIns="0" rIns="0">
            <a:spAutoFit/>
          </a:bodyPr>
          <a:lstStyle/>
          <a:p>
            <a:pPr algn="l">
              <a:lnSpc>
                <a:spcPts val="7588"/>
              </a:lnSpc>
              <a:spcBef>
                <a:spcPct val="0"/>
              </a:spcBef>
            </a:pPr>
            <a:r>
              <a:rPr lang="en-US" sz="5420">
                <a:solidFill>
                  <a:srgbClr val="145DA0"/>
                </a:solidFill>
                <a:latin typeface="Open Sans Extra Bold"/>
                <a:ea typeface="Open Sans Extra Bold"/>
                <a:cs typeface="Open Sans Extra Bold"/>
                <a:sym typeface="Open Sans Extra Bold"/>
              </a:rPr>
              <a:t>INDICATORI DE REALIZARE</a:t>
            </a:r>
          </a:p>
        </p:txBody>
      </p:sp>
      <p:sp>
        <p:nvSpPr>
          <p:cNvPr name="TextBox 13" id="13"/>
          <p:cNvSpPr txBox="true"/>
          <p:nvPr/>
        </p:nvSpPr>
        <p:spPr>
          <a:xfrm rot="0">
            <a:off x="2285307" y="2966062"/>
            <a:ext cx="5919997" cy="826041"/>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EECO12.1</a:t>
            </a:r>
            <a:r>
              <a:rPr lang="en-US" sz="2353" spc="-47">
                <a:solidFill>
                  <a:srgbClr val="051D40"/>
                </a:solidFill>
                <a:latin typeface="Poppins"/>
                <a:ea typeface="Poppins"/>
                <a:cs typeface="Poppins"/>
                <a:sym typeface="Poppins"/>
              </a:rPr>
              <a:t>_Participanți cu handicap (Roma) (număr de persoane)</a:t>
            </a:r>
          </a:p>
        </p:txBody>
      </p:sp>
      <p:sp>
        <p:nvSpPr>
          <p:cNvPr name="TextBox 14" id="14"/>
          <p:cNvSpPr txBox="true"/>
          <p:nvPr/>
        </p:nvSpPr>
        <p:spPr>
          <a:xfrm rot="0">
            <a:off x="8322415" y="2458744"/>
            <a:ext cx="3785422" cy="109083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putin dezvoltata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305 persoane</a:t>
            </a:r>
          </a:p>
        </p:txBody>
      </p:sp>
      <p:sp>
        <p:nvSpPr>
          <p:cNvPr name="TextBox 15" id="15"/>
          <p:cNvSpPr txBox="true"/>
          <p:nvPr/>
        </p:nvSpPr>
        <p:spPr>
          <a:xfrm rot="0">
            <a:off x="8322415" y="3741047"/>
            <a:ext cx="3785422" cy="72888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dezvoltata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83 persoane</a:t>
            </a:r>
          </a:p>
        </p:txBody>
      </p:sp>
      <p:sp>
        <p:nvSpPr>
          <p:cNvPr name="TextBox 16" id="16"/>
          <p:cNvSpPr txBox="true"/>
          <p:nvPr/>
        </p:nvSpPr>
        <p:spPr>
          <a:xfrm rot="0">
            <a:off x="2285307" y="7924444"/>
            <a:ext cx="5507768" cy="1235616"/>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6S38</a:t>
            </a:r>
            <a:r>
              <a:rPr lang="en-US" sz="2353" spc="-47">
                <a:solidFill>
                  <a:srgbClr val="051D40"/>
                </a:solidFill>
                <a:latin typeface="Poppins"/>
                <a:ea typeface="Poppins"/>
                <a:cs typeface="Poppins"/>
                <a:sym typeface="Poppins"/>
              </a:rPr>
              <a:t>_Investiții în echipamente specifice pentru persoanele cu handicap (euro)</a:t>
            </a:r>
          </a:p>
        </p:txBody>
      </p:sp>
      <p:sp>
        <p:nvSpPr>
          <p:cNvPr name="TextBox 17" id="17"/>
          <p:cNvSpPr txBox="true"/>
          <p:nvPr/>
        </p:nvSpPr>
        <p:spPr>
          <a:xfrm rot="0">
            <a:off x="8247152" y="8977754"/>
            <a:ext cx="3785422" cy="72888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dezvoltata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7.353.101,95 euro </a:t>
            </a:r>
          </a:p>
        </p:txBody>
      </p:sp>
      <p:sp>
        <p:nvSpPr>
          <p:cNvPr name="TextBox 18" id="18"/>
          <p:cNvSpPr txBox="true"/>
          <p:nvPr/>
        </p:nvSpPr>
        <p:spPr>
          <a:xfrm rot="0">
            <a:off x="8322415" y="7696418"/>
            <a:ext cx="3785422" cy="109083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putin dezvoltata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27.183.223,14 euro</a:t>
            </a:r>
          </a:p>
        </p:txBody>
      </p:sp>
      <p:sp>
        <p:nvSpPr>
          <p:cNvPr name="TextBox 19" id="19"/>
          <p:cNvSpPr txBox="true"/>
          <p:nvPr/>
        </p:nvSpPr>
        <p:spPr>
          <a:xfrm rot="0">
            <a:off x="2285307" y="5536942"/>
            <a:ext cx="5919997" cy="826041"/>
          </a:xfrm>
          <a:prstGeom prst="rect">
            <a:avLst/>
          </a:prstGeom>
        </p:spPr>
        <p:txBody>
          <a:bodyPr anchor="t" rtlCol="false" tIns="0" lIns="0" bIns="0" rIns="0">
            <a:spAutoFit/>
          </a:bodyPr>
          <a:lstStyle/>
          <a:p>
            <a:pPr algn="l">
              <a:lnSpc>
                <a:spcPts val="3295"/>
              </a:lnSpc>
              <a:spcBef>
                <a:spcPct val="0"/>
              </a:spcBef>
            </a:pPr>
            <a:r>
              <a:rPr lang="en-US" sz="2353" spc="-47">
                <a:solidFill>
                  <a:srgbClr val="00569E"/>
                </a:solidFill>
                <a:latin typeface="Poppins"/>
                <a:ea typeface="Poppins"/>
                <a:cs typeface="Poppins"/>
                <a:sym typeface="Poppins"/>
              </a:rPr>
              <a:t>EECO12</a:t>
            </a:r>
            <a:r>
              <a:rPr lang="en-US" sz="2353" spc="-47">
                <a:solidFill>
                  <a:srgbClr val="051D40"/>
                </a:solidFill>
                <a:latin typeface="Poppins"/>
                <a:ea typeface="Poppins"/>
                <a:cs typeface="Poppins"/>
                <a:sym typeface="Poppins"/>
              </a:rPr>
              <a:t>_Participanți cu handicap (număr de persoane)</a:t>
            </a:r>
          </a:p>
        </p:txBody>
      </p:sp>
      <p:sp>
        <p:nvSpPr>
          <p:cNvPr name="TextBox 20" id="20"/>
          <p:cNvSpPr txBox="true"/>
          <p:nvPr/>
        </p:nvSpPr>
        <p:spPr>
          <a:xfrm rot="0">
            <a:off x="8322415" y="5067072"/>
            <a:ext cx="3785422" cy="109083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putin dezvoltata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3.390  persoane</a:t>
            </a:r>
          </a:p>
        </p:txBody>
      </p:sp>
      <p:sp>
        <p:nvSpPr>
          <p:cNvPr name="TextBox 21" id="21"/>
          <p:cNvSpPr txBox="true"/>
          <p:nvPr/>
        </p:nvSpPr>
        <p:spPr>
          <a:xfrm rot="0">
            <a:off x="8322415" y="6357933"/>
            <a:ext cx="3785422" cy="728886"/>
          </a:xfrm>
          <a:prstGeom prst="rect">
            <a:avLst/>
          </a:prstGeom>
        </p:spPr>
        <p:txBody>
          <a:bodyPr anchor="t" rtlCol="false" tIns="0" lIns="0" bIns="0" rIns="0">
            <a:spAutoFit/>
          </a:bodyPr>
          <a:lstStyle/>
          <a:p>
            <a:pPr algn="just">
              <a:lnSpc>
                <a:spcPts val="2875"/>
              </a:lnSpc>
            </a:pPr>
            <a:r>
              <a:rPr lang="en-US" b="true" sz="2053" spc="-41">
                <a:solidFill>
                  <a:srgbClr val="051D40"/>
                </a:solidFill>
                <a:latin typeface="Poppins Bold"/>
                <a:ea typeface="Poppins Bold"/>
                <a:cs typeface="Poppins Bold"/>
                <a:sym typeface="Poppins Bold"/>
              </a:rPr>
              <a:t>Regiune mai dezvoltata </a:t>
            </a:r>
          </a:p>
          <a:p>
            <a:pPr algn="just">
              <a:lnSpc>
                <a:spcPts val="2875"/>
              </a:lnSpc>
              <a:spcBef>
                <a:spcPct val="0"/>
              </a:spcBef>
            </a:pPr>
            <a:r>
              <a:rPr lang="en-US" b="true" sz="2053" spc="-41">
                <a:solidFill>
                  <a:srgbClr val="051D40"/>
                </a:solidFill>
                <a:latin typeface="Poppins Bold"/>
                <a:ea typeface="Poppins Bold"/>
                <a:cs typeface="Poppins Bold"/>
                <a:sym typeface="Poppins Bold"/>
              </a:rPr>
              <a:t> 917  persoane</a:t>
            </a:r>
          </a:p>
        </p:txBody>
      </p:sp>
      <p:sp>
        <p:nvSpPr>
          <p:cNvPr name="AutoShape 22" id="22"/>
          <p:cNvSpPr/>
          <p:nvPr/>
        </p:nvSpPr>
        <p:spPr>
          <a:xfrm flipV="true">
            <a:off x="7980452" y="2432662"/>
            <a:ext cx="0" cy="2031177"/>
          </a:xfrm>
          <a:prstGeom prst="line">
            <a:avLst/>
          </a:prstGeom>
          <a:ln cap="flat" w="38100">
            <a:solidFill>
              <a:srgbClr val="000000"/>
            </a:solidFill>
            <a:prstDash val="solid"/>
            <a:headEnd type="arrow" len="sm" w="med"/>
            <a:tailEnd type="arrow" len="sm" w="med"/>
          </a:ln>
        </p:spPr>
      </p:sp>
      <p:sp>
        <p:nvSpPr>
          <p:cNvPr name="AutoShape 23" id="23"/>
          <p:cNvSpPr/>
          <p:nvPr/>
        </p:nvSpPr>
        <p:spPr>
          <a:xfrm flipV="true">
            <a:off x="7999502" y="5045260"/>
            <a:ext cx="0" cy="2031177"/>
          </a:xfrm>
          <a:prstGeom prst="line">
            <a:avLst/>
          </a:prstGeom>
          <a:ln cap="flat" w="38100">
            <a:solidFill>
              <a:srgbClr val="000000"/>
            </a:solidFill>
            <a:prstDash val="solid"/>
            <a:headEnd type="arrow" len="sm" w="med"/>
            <a:tailEnd type="arrow" len="sm" w="med"/>
          </a:ln>
        </p:spPr>
      </p:sp>
      <p:sp>
        <p:nvSpPr>
          <p:cNvPr name="AutoShape 24" id="24"/>
          <p:cNvSpPr/>
          <p:nvPr/>
        </p:nvSpPr>
        <p:spPr>
          <a:xfrm flipV="true">
            <a:off x="8018552" y="7689468"/>
            <a:ext cx="0" cy="2031177"/>
          </a:xfrm>
          <a:prstGeom prst="line">
            <a:avLst/>
          </a:prstGeom>
          <a:ln cap="flat" w="38100">
            <a:solidFill>
              <a:srgbClr val="000000"/>
            </a:solidFill>
            <a:prstDash val="solid"/>
            <a:headEnd type="arrow" len="sm" w="med"/>
            <a:tailEnd type="arrow" len="sm" w="med"/>
          </a:ln>
        </p:spPr>
      </p:sp>
      <p:sp>
        <p:nvSpPr>
          <p:cNvPr name="TextBox 25" id="25"/>
          <p:cNvSpPr txBox="true"/>
          <p:nvPr/>
        </p:nvSpPr>
        <p:spPr>
          <a:xfrm rot="0">
            <a:off x="157362" y="9521096"/>
            <a:ext cx="2603897" cy="604521"/>
          </a:xfrm>
          <a:prstGeom prst="rect">
            <a:avLst/>
          </a:prstGeom>
        </p:spPr>
        <p:txBody>
          <a:bodyPr anchor="t" rtlCol="false" tIns="0" lIns="0" bIns="0" rIns="0">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name="Freeform 26" id="26"/>
          <p:cNvSpPr/>
          <p:nvPr/>
        </p:nvSpPr>
        <p:spPr>
          <a:xfrm flipH="false" flipV="false" rot="0">
            <a:off x="2890095" y="925830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14517814" y="-315404"/>
            <a:ext cx="3964281" cy="10917809"/>
            <a:chOff x="0" y="0"/>
            <a:chExt cx="1044090" cy="2875472"/>
          </a:xfrm>
        </p:grpSpPr>
        <p:sp>
          <p:nvSpPr>
            <p:cNvPr name="Freeform 3" id="3"/>
            <p:cNvSpPr/>
            <p:nvPr/>
          </p:nvSpPr>
          <p:spPr>
            <a:xfrm flipH="false" flipV="false" rot="0">
              <a:off x="0" y="0"/>
              <a:ext cx="1044090" cy="2875472"/>
            </a:xfrm>
            <a:custGeom>
              <a:avLst/>
              <a:gdLst/>
              <a:ahLst/>
              <a:cxnLst/>
              <a:rect r="r" b="b" t="t" l="l"/>
              <a:pathLst>
                <a:path h="2875472" w="1044090">
                  <a:moveTo>
                    <a:pt x="0" y="0"/>
                  </a:moveTo>
                  <a:lnTo>
                    <a:pt x="1044090" y="0"/>
                  </a:lnTo>
                  <a:lnTo>
                    <a:pt x="1044090" y="2875472"/>
                  </a:lnTo>
                  <a:lnTo>
                    <a:pt x="0" y="2875472"/>
                  </a:lnTo>
                  <a:close/>
                </a:path>
              </a:pathLst>
            </a:custGeom>
            <a:solidFill>
              <a:srgbClr val="8C4EB6"/>
            </a:solidFill>
            <a:ln cap="sq">
              <a:noFill/>
              <a:prstDash val="solid"/>
              <a:miter/>
            </a:ln>
          </p:spPr>
        </p:sp>
        <p:sp>
          <p:nvSpPr>
            <p:cNvPr name="TextBox 4" id="4"/>
            <p:cNvSpPr txBox="true"/>
            <p:nvPr/>
          </p:nvSpPr>
          <p:spPr>
            <a:xfrm>
              <a:off x="0" y="-38100"/>
              <a:ext cx="1044090" cy="2913572"/>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5" id="5"/>
          <p:cNvGrpSpPr/>
          <p:nvPr/>
        </p:nvGrpSpPr>
        <p:grpSpPr>
          <a:xfrm rot="0">
            <a:off x="-1867766" y="-1614217"/>
            <a:ext cx="3735531" cy="37355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952500" cap="sq">
              <a:solidFill>
                <a:srgbClr val="8C4EB6"/>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361848" y="5854714"/>
            <a:ext cx="10097555" cy="2574279"/>
          </a:xfrm>
          <a:prstGeom prst="rect">
            <a:avLst/>
          </a:prstGeom>
        </p:spPr>
        <p:txBody>
          <a:bodyPr anchor="t" rtlCol="false" tIns="0" lIns="0" bIns="0" rIns="0">
            <a:spAutoFit/>
          </a:bodyPr>
          <a:lstStyle/>
          <a:p>
            <a:pPr algn="ctr">
              <a:lnSpc>
                <a:spcPts val="10360"/>
              </a:lnSpc>
            </a:pPr>
            <a:r>
              <a:rPr lang="en-US" sz="7400" b="true">
                <a:solidFill>
                  <a:srgbClr val="00569E"/>
                </a:solidFill>
                <a:latin typeface="Canva Sans Bold"/>
                <a:ea typeface="Canva Sans Bold"/>
                <a:cs typeface="Canva Sans Bold"/>
                <a:sym typeface="Canva Sans Bold"/>
              </a:rPr>
              <a:t>4307 e-vouchere ACORDATE</a:t>
            </a:r>
          </a:p>
        </p:txBody>
      </p:sp>
      <p:sp>
        <p:nvSpPr>
          <p:cNvPr name="Freeform 9" id="9"/>
          <p:cNvSpPr/>
          <p:nvPr/>
        </p:nvSpPr>
        <p:spPr>
          <a:xfrm flipH="false" flipV="false" rot="0">
            <a:off x="13116580" y="861782"/>
            <a:ext cx="4490262" cy="8396518"/>
          </a:xfrm>
          <a:custGeom>
            <a:avLst/>
            <a:gdLst/>
            <a:ahLst/>
            <a:cxnLst/>
            <a:rect r="r" b="b" t="t" l="l"/>
            <a:pathLst>
              <a:path h="8396518" w="4490262">
                <a:moveTo>
                  <a:pt x="0" y="0"/>
                </a:moveTo>
                <a:lnTo>
                  <a:pt x="4490262" y="0"/>
                </a:lnTo>
                <a:lnTo>
                  <a:pt x="4490262" y="8396518"/>
                </a:lnTo>
                <a:lnTo>
                  <a:pt x="0" y="8396518"/>
                </a:lnTo>
                <a:lnTo>
                  <a:pt x="0" y="0"/>
                </a:lnTo>
                <a:close/>
              </a:path>
            </a:pathLst>
          </a:custGeom>
          <a:blipFill>
            <a:blip r:embed="rId2"/>
            <a:stretch>
              <a:fillRect l="-179652" t="0" r="-1014" b="0"/>
            </a:stretch>
          </a:blipFill>
        </p:spPr>
      </p:sp>
      <p:sp>
        <p:nvSpPr>
          <p:cNvPr name="TextBox 10" id="10"/>
          <p:cNvSpPr txBox="true"/>
          <p:nvPr/>
        </p:nvSpPr>
        <p:spPr>
          <a:xfrm rot="0">
            <a:off x="1632492" y="2579233"/>
            <a:ext cx="10097555" cy="2197851"/>
          </a:xfrm>
          <a:prstGeom prst="rect">
            <a:avLst/>
          </a:prstGeom>
        </p:spPr>
        <p:txBody>
          <a:bodyPr anchor="t" rtlCol="false" tIns="0" lIns="0" bIns="0" rIns="0">
            <a:spAutoFit/>
          </a:bodyPr>
          <a:lstStyle/>
          <a:p>
            <a:pPr algn="l">
              <a:lnSpc>
                <a:spcPts val="5908"/>
              </a:lnSpc>
            </a:pPr>
          </a:p>
          <a:p>
            <a:pPr algn="l">
              <a:lnSpc>
                <a:spcPts val="5908"/>
              </a:lnSpc>
            </a:pPr>
          </a:p>
          <a:p>
            <a:pPr algn="l">
              <a:lnSpc>
                <a:spcPts val="5908"/>
              </a:lnSpc>
              <a:spcBef>
                <a:spcPct val="0"/>
              </a:spcBef>
            </a:pPr>
            <a:r>
              <a:rPr lang="en-US" sz="4220">
                <a:solidFill>
                  <a:srgbClr val="8C4EB6"/>
                </a:solidFill>
                <a:latin typeface="Open Sans Extra Bold"/>
                <a:ea typeface="Open Sans Extra Bold"/>
                <a:cs typeface="Open Sans Extra Bold"/>
                <a:sym typeface="Open Sans Extra Bold"/>
              </a:rPr>
              <a:t>Pret unitar fără TVA: 39.900,00 RON</a:t>
            </a:r>
            <a:r>
              <a:rPr lang="en-US" sz="4220">
                <a:solidFill>
                  <a:srgbClr val="CB6CE6"/>
                </a:solidFill>
                <a:latin typeface="Open Sans Extra Bold"/>
                <a:ea typeface="Open Sans Extra Bold"/>
                <a:cs typeface="Open Sans Extra Bold"/>
                <a:sym typeface="Open Sans Extra Bold"/>
              </a:rPr>
              <a:t> </a:t>
            </a:r>
          </a:p>
        </p:txBody>
      </p:sp>
      <p:sp>
        <p:nvSpPr>
          <p:cNvPr name="TextBox 11" id="11"/>
          <p:cNvSpPr txBox="true"/>
          <p:nvPr/>
        </p:nvSpPr>
        <p:spPr>
          <a:xfrm rot="0">
            <a:off x="1632492" y="1301619"/>
            <a:ext cx="9962482" cy="2574279"/>
          </a:xfrm>
          <a:prstGeom prst="rect">
            <a:avLst/>
          </a:prstGeom>
        </p:spPr>
        <p:txBody>
          <a:bodyPr anchor="t" rtlCol="false" tIns="0" lIns="0" bIns="0" rIns="0">
            <a:spAutoFit/>
          </a:bodyPr>
          <a:lstStyle/>
          <a:p>
            <a:pPr algn="ctr">
              <a:lnSpc>
                <a:spcPts val="10360"/>
              </a:lnSpc>
            </a:pPr>
            <a:r>
              <a:rPr lang="en-US" sz="7400" b="true">
                <a:solidFill>
                  <a:srgbClr val="145DA0"/>
                </a:solidFill>
                <a:latin typeface="Canva Sans Bold"/>
                <a:ea typeface="Canva Sans Bold"/>
                <a:cs typeface="Canva Sans Bold"/>
                <a:sym typeface="Canva Sans Bold"/>
              </a:rPr>
              <a:t>VALOARE MAXIMĂ </a:t>
            </a:r>
          </a:p>
          <a:p>
            <a:pPr algn="ctr">
              <a:lnSpc>
                <a:spcPts val="10360"/>
              </a:lnSpc>
            </a:pPr>
            <a:r>
              <a:rPr lang="en-US" sz="7400" b="true">
                <a:solidFill>
                  <a:srgbClr val="145DA0"/>
                </a:solidFill>
                <a:latin typeface="Canva Sans Bold"/>
                <a:ea typeface="Canva Sans Bold"/>
                <a:cs typeface="Canva Sans Bold"/>
                <a:sym typeface="Canva Sans Bold"/>
              </a:rPr>
              <a:t>E-VOUCHER</a:t>
            </a:r>
          </a:p>
        </p:txBody>
      </p:sp>
      <p:sp>
        <p:nvSpPr>
          <p:cNvPr name="TextBox 12" id="12"/>
          <p:cNvSpPr txBox="true"/>
          <p:nvPr/>
        </p:nvSpPr>
        <p:spPr>
          <a:xfrm rot="0">
            <a:off x="552748" y="9514843"/>
            <a:ext cx="2603897" cy="604521"/>
          </a:xfrm>
          <a:prstGeom prst="rect">
            <a:avLst/>
          </a:prstGeom>
        </p:spPr>
        <p:txBody>
          <a:bodyPr anchor="t" rtlCol="false" tIns="0" lIns="0" bIns="0" rIns="0">
            <a:spAutoFit/>
          </a:bodyPr>
          <a:lstStyle/>
          <a:p>
            <a:pPr algn="ctr">
              <a:lnSpc>
                <a:spcPts val="4479"/>
              </a:lnSpc>
              <a:spcBef>
                <a:spcPct val="0"/>
              </a:spcBef>
            </a:pPr>
            <a:r>
              <a:rPr lang="en-US" sz="3199">
                <a:solidFill>
                  <a:srgbClr val="8C4EB6"/>
                </a:solidFill>
                <a:latin typeface="Handyman"/>
                <a:ea typeface="Handyman"/>
                <a:cs typeface="Handyman"/>
                <a:sym typeface="Handyman"/>
              </a:rPr>
              <a:t>-TECH ASSIST-</a:t>
            </a:r>
          </a:p>
        </p:txBody>
      </p:sp>
      <p:sp>
        <p:nvSpPr>
          <p:cNvPr name="Freeform 13" id="13"/>
          <p:cNvSpPr/>
          <p:nvPr/>
        </p:nvSpPr>
        <p:spPr>
          <a:xfrm flipH="false" flipV="false" rot="0">
            <a:off x="3341563" y="9194673"/>
            <a:ext cx="870662" cy="924690"/>
          </a:xfrm>
          <a:custGeom>
            <a:avLst/>
            <a:gdLst/>
            <a:ahLst/>
            <a:cxnLst/>
            <a:rect r="r" b="b" t="t" l="l"/>
            <a:pathLst>
              <a:path h="924690" w="870662">
                <a:moveTo>
                  <a:pt x="0" y="0"/>
                </a:moveTo>
                <a:lnTo>
                  <a:pt x="870662" y="0"/>
                </a:lnTo>
                <a:lnTo>
                  <a:pt x="870662" y="924691"/>
                </a:lnTo>
                <a:lnTo>
                  <a:pt x="0" y="924691"/>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469318" y="2898895"/>
            <a:ext cx="15809048" cy="7388105"/>
            <a:chOff x="0" y="0"/>
            <a:chExt cx="4163700" cy="1945838"/>
          </a:xfrm>
        </p:grpSpPr>
        <p:sp>
          <p:nvSpPr>
            <p:cNvPr name="Freeform 3" id="3"/>
            <p:cNvSpPr/>
            <p:nvPr/>
          </p:nvSpPr>
          <p:spPr>
            <a:xfrm flipH="false" flipV="false" rot="0">
              <a:off x="0" y="0"/>
              <a:ext cx="4163700" cy="1945838"/>
            </a:xfrm>
            <a:custGeom>
              <a:avLst/>
              <a:gdLst/>
              <a:ahLst/>
              <a:cxnLst/>
              <a:rect r="r" b="b" t="t" l="l"/>
              <a:pathLst>
                <a:path h="1945838" w="4163700">
                  <a:moveTo>
                    <a:pt x="8325" y="0"/>
                  </a:moveTo>
                  <a:lnTo>
                    <a:pt x="4155375" y="0"/>
                  </a:lnTo>
                  <a:cubicBezTo>
                    <a:pt x="4159972" y="0"/>
                    <a:pt x="4163700" y="3727"/>
                    <a:pt x="4163700" y="8325"/>
                  </a:cubicBezTo>
                  <a:lnTo>
                    <a:pt x="4163700" y="1937513"/>
                  </a:lnTo>
                  <a:cubicBezTo>
                    <a:pt x="4163700" y="1939721"/>
                    <a:pt x="4162823" y="1941839"/>
                    <a:pt x="4161262" y="1943400"/>
                  </a:cubicBezTo>
                  <a:cubicBezTo>
                    <a:pt x="4159700" y="1944961"/>
                    <a:pt x="4157583" y="1945838"/>
                    <a:pt x="4155375" y="1945838"/>
                  </a:cubicBezTo>
                  <a:lnTo>
                    <a:pt x="8325" y="1945838"/>
                  </a:lnTo>
                  <a:cubicBezTo>
                    <a:pt x="6117" y="1945838"/>
                    <a:pt x="4000" y="1944961"/>
                    <a:pt x="2438" y="1943400"/>
                  </a:cubicBezTo>
                  <a:cubicBezTo>
                    <a:pt x="877" y="1941839"/>
                    <a:pt x="0" y="1939721"/>
                    <a:pt x="0" y="1937513"/>
                  </a:cubicBezTo>
                  <a:lnTo>
                    <a:pt x="0" y="8325"/>
                  </a:lnTo>
                  <a:cubicBezTo>
                    <a:pt x="0" y="6117"/>
                    <a:pt x="877" y="4000"/>
                    <a:pt x="2438" y="2438"/>
                  </a:cubicBezTo>
                  <a:cubicBezTo>
                    <a:pt x="4000" y="877"/>
                    <a:pt x="6117" y="0"/>
                    <a:pt x="8325" y="0"/>
                  </a:cubicBezTo>
                  <a:close/>
                </a:path>
              </a:pathLst>
            </a:custGeom>
            <a:solidFill>
              <a:srgbClr val="145DA0"/>
            </a:solidFill>
          </p:spPr>
        </p:sp>
        <p:sp>
          <p:nvSpPr>
            <p:cNvPr name="TextBox 4" id="4"/>
            <p:cNvSpPr txBox="true"/>
            <p:nvPr/>
          </p:nvSpPr>
          <p:spPr>
            <a:xfrm>
              <a:off x="0" y="-57150"/>
              <a:ext cx="4163700" cy="2002988"/>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902602"/>
            <a:ext cx="14722229" cy="794887"/>
          </a:xfrm>
          <a:prstGeom prst="rect">
            <a:avLst/>
          </a:prstGeom>
        </p:spPr>
        <p:txBody>
          <a:bodyPr anchor="t" rtlCol="false" tIns="0" lIns="0" bIns="0" rIns="0">
            <a:spAutoFit/>
          </a:bodyPr>
          <a:lstStyle/>
          <a:p>
            <a:pPr algn="l">
              <a:lnSpc>
                <a:spcPts val="6587"/>
              </a:lnSpc>
              <a:spcBef>
                <a:spcPct val="0"/>
              </a:spcBef>
            </a:pPr>
            <a:r>
              <a:rPr lang="en-US" sz="4705">
                <a:solidFill>
                  <a:srgbClr val="145DA0"/>
                </a:solidFill>
                <a:latin typeface="Open Sans Extra Bold"/>
                <a:ea typeface="Open Sans Extra Bold"/>
                <a:cs typeface="Open Sans Extra Bold"/>
                <a:sym typeface="Open Sans Extra Bold"/>
              </a:rPr>
              <a:t>Condiții generale pentru încadrare în grup țintă</a:t>
            </a:r>
          </a:p>
        </p:txBody>
      </p:sp>
      <p:grpSp>
        <p:nvGrpSpPr>
          <p:cNvPr name="Group 6" id="6"/>
          <p:cNvGrpSpPr/>
          <p:nvPr/>
        </p:nvGrpSpPr>
        <p:grpSpPr>
          <a:xfrm rot="2700000">
            <a:off x="15614733" y="-601587"/>
            <a:ext cx="7202121" cy="6407219"/>
            <a:chOff x="0" y="0"/>
            <a:chExt cx="884704" cy="787059"/>
          </a:xfrm>
        </p:grpSpPr>
        <p:sp>
          <p:nvSpPr>
            <p:cNvPr name="Freeform 7" id="7"/>
            <p:cNvSpPr/>
            <p:nvPr/>
          </p:nvSpPr>
          <p:spPr>
            <a:xfrm flipH="false" flipV="false" rot="0">
              <a:off x="0" y="0"/>
              <a:ext cx="884704" cy="787059"/>
            </a:xfrm>
            <a:custGeom>
              <a:avLst/>
              <a:gdLst/>
              <a:ahLst/>
              <a:cxnLst/>
              <a:rect r="r" b="b" t="t" l="l"/>
              <a:pathLst>
                <a:path h="787059" w="884704">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name="TextBox 8" id="8"/>
            <p:cNvSpPr txBox="true"/>
            <p:nvPr/>
          </p:nvSpPr>
          <p:spPr>
            <a:xfrm>
              <a:off x="82941" y="35687"/>
              <a:ext cx="718822" cy="677586"/>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6246640" y="660890"/>
            <a:ext cx="1725005" cy="2504545"/>
          </a:xfrm>
          <a:custGeom>
            <a:avLst/>
            <a:gdLst/>
            <a:ahLst/>
            <a:cxnLst/>
            <a:rect r="r" b="b" t="t" l="l"/>
            <a:pathLst>
              <a:path h="2504545" w="1725005">
                <a:moveTo>
                  <a:pt x="0" y="0"/>
                </a:moveTo>
                <a:lnTo>
                  <a:pt x="1725005" y="0"/>
                </a:lnTo>
                <a:lnTo>
                  <a:pt x="1725005" y="2504545"/>
                </a:lnTo>
                <a:lnTo>
                  <a:pt x="0" y="25045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469318" y="3108285"/>
            <a:ext cx="15072673" cy="7622539"/>
          </a:xfrm>
          <a:prstGeom prst="rect">
            <a:avLst/>
          </a:prstGeom>
        </p:spPr>
        <p:txBody>
          <a:bodyPr anchor="t" rtlCol="false" tIns="0" lIns="0" bIns="0" rIns="0">
            <a:spAutoFit/>
          </a:bodyPr>
          <a:lstStyle/>
          <a:p>
            <a:pPr algn="l" marL="539764" indent="-269882" lvl="1">
              <a:lnSpc>
                <a:spcPts val="3500"/>
              </a:lnSpc>
              <a:buFont typeface="Arial"/>
              <a:buChar char="•"/>
            </a:pPr>
            <a:r>
              <a:rPr lang="en-US" sz="2500">
                <a:solidFill>
                  <a:srgbClr val="FFFFFF"/>
                </a:solidFill>
                <a:latin typeface="Canva Sans"/>
                <a:ea typeface="Canva Sans"/>
                <a:cs typeface="Canva Sans"/>
                <a:sym typeface="Canva Sans"/>
              </a:rPr>
              <a:t>Are cetățenie română și locuiește în România</a:t>
            </a:r>
          </a:p>
          <a:p>
            <a:pPr algn="l">
              <a:lnSpc>
                <a:spcPts val="3080"/>
              </a:lnSpc>
            </a:pPr>
          </a:p>
          <a:p>
            <a:pPr algn="l" marL="539764" indent="-269882" lvl="1">
              <a:lnSpc>
                <a:spcPts val="3500"/>
              </a:lnSpc>
              <a:buFont typeface="Arial"/>
              <a:buChar char="•"/>
            </a:pPr>
            <a:r>
              <a:rPr lang="en-US" sz="2500">
                <a:solidFill>
                  <a:srgbClr val="FFFFFF"/>
                </a:solidFill>
                <a:latin typeface="Canva Sans"/>
                <a:ea typeface="Canva Sans"/>
                <a:cs typeface="Canva Sans"/>
                <a:sym typeface="Canva Sans"/>
              </a:rPr>
              <a:t>Deține certificat de încadrare a copilului cu dizabilitate în grad de handicap, eliberat de Comisia pentru Protecția Copilului județeană/locală a sectorului municipiului București, împreună cu actele doveditoare ale persoanei care îndeplinește calitatea de părinte sau de reprezentant legal; data încetării valabilității certificatului trebuie să fie de cel puțin 3 luni de la momentul depunerii cererii de înscriere în grupul țintă.</a:t>
            </a:r>
          </a:p>
          <a:p>
            <a:pPr algn="l">
              <a:lnSpc>
                <a:spcPts val="3080"/>
              </a:lnSpc>
            </a:pPr>
          </a:p>
          <a:p>
            <a:pPr algn="l" marL="539764" indent="-269882" lvl="1">
              <a:lnSpc>
                <a:spcPts val="3500"/>
              </a:lnSpc>
              <a:buFont typeface="Arial"/>
              <a:buChar char="•"/>
            </a:pPr>
            <a:r>
              <a:rPr lang="en-US" sz="2500">
                <a:solidFill>
                  <a:srgbClr val="FFFFFF"/>
                </a:solidFill>
                <a:latin typeface="Canva Sans"/>
                <a:ea typeface="Canva Sans"/>
                <a:cs typeface="Canva Sans"/>
                <a:sym typeface="Canva Sans"/>
              </a:rPr>
              <a:t>În cazul adultului, deține fie certificat de încadrare în grad de handicap eliberat de comisiile de evaluare complexă județene/locale ale sectoarelor municipiului București, fie decizie de încadrare în grad de handicap eliberată de Comisia superioară de încadrare în grad de handicap de la nivelul ANPDPD, împreună cu actele doveditoare ale calității de reprezentant legal, acolo unde este necesar; data încetării valabilității certificatului/deciziei de încadrare în grad de handicap trebuie să fie de cel puțin 3 luni de la momentul depunerii cererii de înscriere în grupul țintă</a:t>
            </a:r>
          </a:p>
          <a:p>
            <a:pPr algn="ctr">
              <a:lnSpc>
                <a:spcPts val="4620"/>
              </a:lnSpc>
            </a:pPr>
          </a:p>
          <a:p>
            <a:pPr algn="ctr">
              <a:lnSpc>
                <a:spcPts val="4620"/>
              </a:lnSpc>
            </a:pPr>
          </a:p>
        </p:txBody>
      </p:sp>
      <p:sp>
        <p:nvSpPr>
          <p:cNvPr name="TextBox 11" id="11"/>
          <p:cNvSpPr txBox="true"/>
          <p:nvPr/>
        </p:nvSpPr>
        <p:spPr>
          <a:xfrm rot="0">
            <a:off x="0" y="89389"/>
            <a:ext cx="2990291" cy="571501"/>
          </a:xfrm>
          <a:prstGeom prst="rect">
            <a:avLst/>
          </a:prstGeom>
        </p:spPr>
        <p:txBody>
          <a:bodyPr anchor="t" rtlCol="false" tIns="0" lIns="0" bIns="0" rIns="0">
            <a:spAutoFit/>
          </a:bodyPr>
          <a:lstStyle/>
          <a:p>
            <a:pPr algn="ctr">
              <a:lnSpc>
                <a:spcPts val="4199"/>
              </a:lnSpc>
              <a:spcBef>
                <a:spcPct val="0"/>
              </a:spcBef>
            </a:pPr>
            <a:r>
              <a:rPr lang="en-US" sz="2999">
                <a:solidFill>
                  <a:srgbClr val="8C4EB6"/>
                </a:solidFill>
                <a:latin typeface="Handyman"/>
                <a:ea typeface="Handyman"/>
                <a:cs typeface="Handyman"/>
                <a:sym typeface="Handyman"/>
              </a:rPr>
              <a:t>-TECH ASSIST-</a:t>
            </a:r>
          </a:p>
        </p:txBody>
      </p:sp>
      <p:sp>
        <p:nvSpPr>
          <p:cNvPr name="Freeform 12" id="12"/>
          <p:cNvSpPr/>
          <p:nvPr/>
        </p:nvSpPr>
        <p:spPr>
          <a:xfrm flipH="false" flipV="false" rot="0">
            <a:off x="2890095" y="-25293"/>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628980" y="2995991"/>
            <a:ext cx="15207083" cy="6517063"/>
            <a:chOff x="0" y="0"/>
            <a:chExt cx="4005158" cy="1716428"/>
          </a:xfrm>
        </p:grpSpPr>
        <p:sp>
          <p:nvSpPr>
            <p:cNvPr name="Freeform 3" id="3"/>
            <p:cNvSpPr/>
            <p:nvPr/>
          </p:nvSpPr>
          <p:spPr>
            <a:xfrm flipH="false" flipV="false" rot="0">
              <a:off x="0" y="0"/>
              <a:ext cx="4005158" cy="1716428"/>
            </a:xfrm>
            <a:custGeom>
              <a:avLst/>
              <a:gdLst/>
              <a:ahLst/>
              <a:cxnLst/>
              <a:rect r="r" b="b" t="t" l="l"/>
              <a:pathLst>
                <a:path h="1716428" w="4005158">
                  <a:moveTo>
                    <a:pt x="8655" y="0"/>
                  </a:moveTo>
                  <a:lnTo>
                    <a:pt x="3996503" y="0"/>
                  </a:lnTo>
                  <a:cubicBezTo>
                    <a:pt x="4001283" y="0"/>
                    <a:pt x="4005158" y="3875"/>
                    <a:pt x="4005158" y="8655"/>
                  </a:cubicBezTo>
                  <a:lnTo>
                    <a:pt x="4005158" y="1707773"/>
                  </a:lnTo>
                  <a:cubicBezTo>
                    <a:pt x="4005158" y="1712553"/>
                    <a:pt x="4001283" y="1716428"/>
                    <a:pt x="3996503" y="1716428"/>
                  </a:cubicBezTo>
                  <a:lnTo>
                    <a:pt x="8655" y="1716428"/>
                  </a:lnTo>
                  <a:cubicBezTo>
                    <a:pt x="3875" y="1716428"/>
                    <a:pt x="0" y="1712553"/>
                    <a:pt x="0" y="1707773"/>
                  </a:cubicBezTo>
                  <a:lnTo>
                    <a:pt x="0" y="8655"/>
                  </a:lnTo>
                  <a:cubicBezTo>
                    <a:pt x="0" y="3875"/>
                    <a:pt x="3875" y="0"/>
                    <a:pt x="8655" y="0"/>
                  </a:cubicBezTo>
                  <a:close/>
                </a:path>
              </a:pathLst>
            </a:custGeom>
            <a:solidFill>
              <a:srgbClr val="145DA0"/>
            </a:solidFill>
          </p:spPr>
        </p:sp>
        <p:sp>
          <p:nvSpPr>
            <p:cNvPr name="TextBox 4" id="4"/>
            <p:cNvSpPr txBox="true"/>
            <p:nvPr/>
          </p:nvSpPr>
          <p:spPr>
            <a:xfrm>
              <a:off x="0" y="-57150"/>
              <a:ext cx="4005158" cy="1773578"/>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628980" y="1307677"/>
            <a:ext cx="14399752" cy="863468"/>
          </a:xfrm>
          <a:prstGeom prst="rect">
            <a:avLst/>
          </a:prstGeom>
        </p:spPr>
        <p:txBody>
          <a:bodyPr anchor="t" rtlCol="false" tIns="0" lIns="0" bIns="0" rIns="0">
            <a:spAutoFit/>
          </a:bodyPr>
          <a:lstStyle/>
          <a:p>
            <a:pPr algn="l">
              <a:lnSpc>
                <a:spcPts val="7007"/>
              </a:lnSpc>
              <a:spcBef>
                <a:spcPct val="0"/>
              </a:spcBef>
            </a:pPr>
            <a:r>
              <a:rPr lang="en-US" sz="5005">
                <a:solidFill>
                  <a:srgbClr val="145DA0"/>
                </a:solidFill>
                <a:latin typeface="Open Sans Extra Bold"/>
                <a:ea typeface="Open Sans Extra Bold"/>
                <a:cs typeface="Open Sans Extra Bold"/>
                <a:sym typeface="Open Sans Extra Bold"/>
              </a:rPr>
              <a:t>Condiții specifice de încadrare în grup țintă</a:t>
            </a:r>
          </a:p>
        </p:txBody>
      </p:sp>
      <p:grpSp>
        <p:nvGrpSpPr>
          <p:cNvPr name="Group 6" id="6"/>
          <p:cNvGrpSpPr/>
          <p:nvPr/>
        </p:nvGrpSpPr>
        <p:grpSpPr>
          <a:xfrm rot="2700000">
            <a:off x="14849692" y="-346578"/>
            <a:ext cx="6849061" cy="6093127"/>
            <a:chOff x="0" y="0"/>
            <a:chExt cx="884704" cy="787059"/>
          </a:xfrm>
        </p:grpSpPr>
        <p:sp>
          <p:nvSpPr>
            <p:cNvPr name="Freeform 7" id="7"/>
            <p:cNvSpPr/>
            <p:nvPr/>
          </p:nvSpPr>
          <p:spPr>
            <a:xfrm flipH="false" flipV="false" rot="0">
              <a:off x="0" y="0"/>
              <a:ext cx="884704" cy="787059"/>
            </a:xfrm>
            <a:custGeom>
              <a:avLst/>
              <a:gdLst/>
              <a:ahLst/>
              <a:cxnLst/>
              <a:rect r="r" b="b" t="t" l="l"/>
              <a:pathLst>
                <a:path h="787059" w="884704">
                  <a:moveTo>
                    <a:pt x="442352" y="0"/>
                  </a:moveTo>
                  <a:cubicBezTo>
                    <a:pt x="198048" y="0"/>
                    <a:pt x="0" y="176189"/>
                    <a:pt x="0" y="393530"/>
                  </a:cubicBezTo>
                  <a:cubicBezTo>
                    <a:pt x="0" y="610870"/>
                    <a:pt x="198048" y="787059"/>
                    <a:pt x="442352" y="787059"/>
                  </a:cubicBezTo>
                  <a:cubicBezTo>
                    <a:pt x="686657" y="787059"/>
                    <a:pt x="884704" y="610870"/>
                    <a:pt x="884704" y="393530"/>
                  </a:cubicBezTo>
                  <a:cubicBezTo>
                    <a:pt x="884704" y="176189"/>
                    <a:pt x="686657" y="0"/>
                    <a:pt x="442352" y="0"/>
                  </a:cubicBezTo>
                  <a:close/>
                </a:path>
              </a:pathLst>
            </a:custGeom>
            <a:solidFill>
              <a:srgbClr val="8C4EB6"/>
            </a:solidFill>
          </p:spPr>
        </p:sp>
        <p:sp>
          <p:nvSpPr>
            <p:cNvPr name="TextBox 8" id="8"/>
            <p:cNvSpPr txBox="true"/>
            <p:nvPr/>
          </p:nvSpPr>
          <p:spPr>
            <a:xfrm>
              <a:off x="82941" y="35687"/>
              <a:ext cx="718822" cy="677586"/>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15118554" y="1913163"/>
            <a:ext cx="3050143" cy="1856774"/>
          </a:xfrm>
          <a:custGeom>
            <a:avLst/>
            <a:gdLst/>
            <a:ahLst/>
            <a:cxnLst/>
            <a:rect r="r" b="b" t="t" l="l"/>
            <a:pathLst>
              <a:path h="1856774" w="3050143">
                <a:moveTo>
                  <a:pt x="0" y="0"/>
                </a:moveTo>
                <a:lnTo>
                  <a:pt x="3050142" y="0"/>
                </a:lnTo>
                <a:lnTo>
                  <a:pt x="3050142" y="1856774"/>
                </a:lnTo>
                <a:lnTo>
                  <a:pt x="0" y="18567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114705" y="3712787"/>
            <a:ext cx="14235632" cy="5787389"/>
          </a:xfrm>
          <a:prstGeom prst="rect">
            <a:avLst/>
          </a:prstGeom>
        </p:spPr>
        <p:txBody>
          <a:bodyPr anchor="t" rtlCol="false" tIns="0" lIns="0" bIns="0" rIns="0">
            <a:spAutoFit/>
          </a:bodyPr>
          <a:lstStyle/>
          <a:p>
            <a:pPr algn="l" marL="539764" indent="-269882" lvl="1">
              <a:lnSpc>
                <a:spcPts val="3500"/>
              </a:lnSpc>
              <a:buFont typeface="Arial"/>
              <a:buChar char="•"/>
            </a:pPr>
            <a:r>
              <a:rPr lang="en-US" sz="2500">
                <a:solidFill>
                  <a:srgbClr val="FFFFFF"/>
                </a:solidFill>
                <a:latin typeface="Canva Sans"/>
                <a:ea typeface="Canva Sans"/>
                <a:cs typeface="Canva Sans"/>
                <a:sym typeface="Canva Sans"/>
              </a:rPr>
              <a:t>Să accepte prelucrarea datelor cu caracter personal</a:t>
            </a:r>
          </a:p>
          <a:p>
            <a:pPr algn="l">
              <a:lnSpc>
                <a:spcPts val="3500"/>
              </a:lnSpc>
            </a:pPr>
          </a:p>
          <a:p>
            <a:pPr algn="l" marL="539764" indent="-269882" lvl="1">
              <a:lnSpc>
                <a:spcPts val="3500"/>
              </a:lnSpc>
              <a:buFont typeface="Arial"/>
              <a:buChar char="•"/>
            </a:pPr>
            <a:r>
              <a:rPr lang="en-US" sz="2500">
                <a:solidFill>
                  <a:srgbClr val="FFFFFF"/>
                </a:solidFill>
                <a:latin typeface="Canva Sans"/>
                <a:ea typeface="Canva Sans"/>
                <a:cs typeface="Canva Sans"/>
                <a:sym typeface="Canva Sans"/>
              </a:rPr>
              <a:t>Să nu fi participat la activități similare finanțate din fonduri europene</a:t>
            </a:r>
            <a:r>
              <a:rPr lang="en-US" sz="2500">
                <a:solidFill>
                  <a:srgbClr val="FFFFFF"/>
                </a:solidFill>
                <a:latin typeface="Canva Sans"/>
                <a:ea typeface="Canva Sans"/>
                <a:cs typeface="Canva Sans"/>
                <a:sym typeface="Canva Sans"/>
              </a:rPr>
              <a:t>.</a:t>
            </a:r>
          </a:p>
          <a:p>
            <a:pPr algn="l">
              <a:lnSpc>
                <a:spcPts val="3500"/>
              </a:lnSpc>
            </a:pPr>
          </a:p>
          <a:p>
            <a:pPr algn="l" marL="539764" indent="-269882" lvl="1">
              <a:lnSpc>
                <a:spcPts val="3500"/>
              </a:lnSpc>
              <a:buFont typeface="Arial"/>
              <a:buChar char="•"/>
            </a:pPr>
            <a:r>
              <a:rPr lang="en-US" sz="2500">
                <a:solidFill>
                  <a:srgbClr val="FFFFFF"/>
                </a:solidFill>
                <a:latin typeface="Canva Sans"/>
                <a:ea typeface="Canva Sans"/>
                <a:cs typeface="Canva Sans"/>
                <a:sym typeface="Canva Sans"/>
              </a:rPr>
              <a:t>Să poată face dovada îndeplinirii condițiilor referitoare la domiciliu/reședință în România.</a:t>
            </a:r>
          </a:p>
          <a:p>
            <a:pPr algn="l">
              <a:lnSpc>
                <a:spcPts val="3500"/>
              </a:lnSpc>
            </a:pPr>
          </a:p>
          <a:p>
            <a:pPr algn="l" marL="518175" indent="-259087" lvl="1">
              <a:lnSpc>
                <a:spcPts val="3360"/>
              </a:lnSpc>
              <a:buFont typeface="Arial"/>
              <a:buChar char="•"/>
            </a:pPr>
            <a:r>
              <a:rPr lang="en-US" sz="2400">
                <a:solidFill>
                  <a:srgbClr val="FFFFFF"/>
                </a:solidFill>
                <a:latin typeface="Canva Sans"/>
                <a:ea typeface="Canva Sans"/>
                <a:cs typeface="Canva Sans"/>
                <a:sym typeface="Canva Sans"/>
              </a:rPr>
              <a:t>În cazul în care se încadrează în minoritatea romă, să accepte să declare acest aspect pe propria răspundere.</a:t>
            </a:r>
          </a:p>
          <a:p>
            <a:pPr algn="l">
              <a:lnSpc>
                <a:spcPts val="3360"/>
              </a:lnSpc>
            </a:pPr>
          </a:p>
          <a:p>
            <a:pPr algn="l" marL="518175" indent="-259087" lvl="1">
              <a:lnSpc>
                <a:spcPts val="3360"/>
              </a:lnSpc>
              <a:buFont typeface="Arial"/>
              <a:buChar char="•"/>
            </a:pPr>
            <a:r>
              <a:rPr lang="en-US" sz="2400">
                <a:solidFill>
                  <a:srgbClr val="FFFFFF"/>
                </a:solidFill>
                <a:latin typeface="Canva Sans"/>
                <a:ea typeface="Canva Sans"/>
                <a:cs typeface="Canva Sans"/>
                <a:sym typeface="Canva Sans"/>
              </a:rPr>
              <a:t>Să accepte participarea la măsurarea gradului de satisfacție față de oferta și calitatea produselor achiziționate prin proiect și la modul în care acestea au îmbunătățit calitatea vieții (prin completarea chestionarului creat exclusiv în proiect</a:t>
            </a:r>
          </a:p>
          <a:p>
            <a:pPr algn="ctr">
              <a:lnSpc>
                <a:spcPts val="5320"/>
              </a:lnSpc>
            </a:pPr>
          </a:p>
        </p:txBody>
      </p:sp>
      <p:sp>
        <p:nvSpPr>
          <p:cNvPr name="TextBox 11" id="11"/>
          <p:cNvSpPr txBox="true"/>
          <p:nvPr/>
        </p:nvSpPr>
        <p:spPr>
          <a:xfrm rot="0">
            <a:off x="634231" y="135930"/>
            <a:ext cx="2440930" cy="571501"/>
          </a:xfrm>
          <a:prstGeom prst="rect">
            <a:avLst/>
          </a:prstGeom>
        </p:spPr>
        <p:txBody>
          <a:bodyPr anchor="t" rtlCol="false" tIns="0" lIns="0" bIns="0" rIns="0">
            <a:spAutoFit/>
          </a:bodyPr>
          <a:lstStyle/>
          <a:p>
            <a:pPr algn="ctr">
              <a:lnSpc>
                <a:spcPts val="4199"/>
              </a:lnSpc>
              <a:spcBef>
                <a:spcPct val="0"/>
              </a:spcBef>
            </a:pPr>
            <a:r>
              <a:rPr lang="en-US" sz="2999">
                <a:solidFill>
                  <a:srgbClr val="8C4EB6"/>
                </a:solidFill>
                <a:latin typeface="Handyman"/>
                <a:ea typeface="Handyman"/>
                <a:cs typeface="Handyman"/>
                <a:sym typeface="Handyman"/>
              </a:rPr>
              <a:t>-TECH ASSIST-</a:t>
            </a:r>
          </a:p>
        </p:txBody>
      </p:sp>
      <p:sp>
        <p:nvSpPr>
          <p:cNvPr name="Freeform 12" id="12"/>
          <p:cNvSpPr/>
          <p:nvPr/>
        </p:nvSpPr>
        <p:spPr>
          <a:xfrm flipH="false" flipV="false" rot="0">
            <a:off x="3228696" y="104010"/>
            <a:ext cx="870662" cy="924690"/>
          </a:xfrm>
          <a:custGeom>
            <a:avLst/>
            <a:gdLst/>
            <a:ahLst/>
            <a:cxnLst/>
            <a:rect r="r" b="b" t="t" l="l"/>
            <a:pathLst>
              <a:path h="924690" w="870662">
                <a:moveTo>
                  <a:pt x="0" y="0"/>
                </a:moveTo>
                <a:lnTo>
                  <a:pt x="870662" y="0"/>
                </a:lnTo>
                <a:lnTo>
                  <a:pt x="870662" y="924690"/>
                </a:lnTo>
                <a:lnTo>
                  <a:pt x="0" y="924690"/>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DAGTihJFP4I</dc:identifier>
  <dcterms:modified xsi:type="dcterms:W3CDTF">2011-08-01T06:04:30Z</dcterms:modified>
  <cp:revision>1</cp:revision>
  <dc:title>TECH ASSIST</dc:title>
</cp:coreProperties>
</file>